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7" r:id="rId2"/>
    <p:sldId id="258" r:id="rId3"/>
    <p:sldId id="286" r:id="rId4"/>
    <p:sldId id="256" r:id="rId5"/>
    <p:sldId id="272" r:id="rId6"/>
    <p:sldId id="260" r:id="rId7"/>
    <p:sldId id="262" r:id="rId8"/>
    <p:sldId id="265" r:id="rId9"/>
    <p:sldId id="259" r:id="rId10"/>
    <p:sldId id="281" r:id="rId11"/>
    <p:sldId id="282" r:id="rId12"/>
    <p:sldId id="283" r:id="rId13"/>
    <p:sldId id="284" r:id="rId14"/>
    <p:sldId id="285" r:id="rId15"/>
    <p:sldId id="261" r:id="rId16"/>
    <p:sldId id="263" r:id="rId17"/>
  </p:sldIdLst>
  <p:sldSz cx="9144000" cy="5143500" type="screen16x9"/>
  <p:notesSz cx="6858000" cy="9144000"/>
  <p:embeddedFontLst>
    <p:embeddedFont>
      <p:font typeface="Bookman Old Style" panose="02050604050505020204" pitchFamily="18"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152" userDrawn="1">
          <p15:clr>
            <a:srgbClr val="A4A3A4"/>
          </p15:clr>
        </p15:guide>
        <p15:guide id="2" pos="2880" userDrawn="1">
          <p15:clr>
            <a:srgbClr val="A4A3A4"/>
          </p15:clr>
        </p15:guide>
        <p15:guide id="3" orient="horz" pos="341"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7" d="100"/>
          <a:sy n="107" d="100"/>
        </p:scale>
        <p:origin x="754" y="72"/>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panose="020F0502020204030204"/>
              <a:buNone/>
              <a:defRPr sz="20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panose="020B0604020202020204"/>
              <a:buChar char="•"/>
              <a:defRPr sz="15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1066800" algn="l" rtl="0">
              <a:lnSpc>
                <a:spcPct val="100000"/>
              </a:lnSpc>
              <a:spcBef>
                <a:spcPts val="2640"/>
              </a:spcBef>
              <a:spcAft>
                <a:spcPts val="0"/>
              </a:spcAft>
              <a:buClr>
                <a:schemeClr val="dk1"/>
              </a:buClr>
              <a:buSzPts val="13200"/>
              <a:buFont typeface="Arial" panose="020B0604020202020204"/>
              <a:buChar char="–"/>
              <a:defRPr sz="1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946150" algn="l" rtl="0">
              <a:lnSpc>
                <a:spcPct val="100000"/>
              </a:lnSpc>
              <a:spcBef>
                <a:spcPts val="2260"/>
              </a:spcBef>
              <a:spcAft>
                <a:spcPts val="0"/>
              </a:spcAft>
              <a:buClr>
                <a:schemeClr val="dk1"/>
              </a:buClr>
              <a:buSzPts val="11300"/>
              <a:buFont typeface="Arial" panose="020B0604020202020204"/>
              <a:buChar char="•"/>
              <a:defRPr sz="1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a:t>Department of Computer Science and Engineering</a:t>
            </a: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361744" y="1062536"/>
            <a:ext cx="8229600" cy="857400"/>
          </a:xfrm>
        </p:spPr>
        <p:txBody>
          <a:bodyPr/>
          <a:lstStyle/>
          <a:p>
            <a:r>
              <a:rPr sz="3600" dirty="0">
                <a:latin typeface="Times New Roman" panose="02020603050405020304" pitchFamily="18" charset="0"/>
                <a:cs typeface="Times New Roman" panose="02020603050405020304" pitchFamily="18" charset="0"/>
                <a:sym typeface="+mn-ea"/>
              </a:rPr>
              <a:t>Secure</a:t>
            </a:r>
            <a:r>
              <a:rPr sz="3600" spc="-15"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authentication</a:t>
            </a:r>
            <a:r>
              <a:rPr sz="3600" spc="-45"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method</a:t>
            </a:r>
            <a:r>
              <a:rPr sz="3600" spc="-25"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using</a:t>
            </a:r>
            <a:r>
              <a:rPr sz="3600" spc="-25"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Honey </a:t>
            </a:r>
            <a:r>
              <a:rPr sz="3600" spc="-785"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key</a:t>
            </a:r>
            <a:r>
              <a:rPr sz="3600" spc="-20"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Password</a:t>
            </a:r>
            <a:r>
              <a:rPr sz="3600" spc="-20"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in Online</a:t>
            </a:r>
            <a:r>
              <a:rPr sz="3600" spc="-30" dirty="0">
                <a:latin typeface="Times New Roman" panose="02020603050405020304" pitchFamily="18" charset="0"/>
                <a:cs typeface="Times New Roman" panose="02020603050405020304" pitchFamily="18" charset="0"/>
                <a:sym typeface="+mn-ea"/>
              </a:rPr>
              <a:t> </a:t>
            </a:r>
            <a:r>
              <a:rPr sz="3600" dirty="0">
                <a:latin typeface="Times New Roman" panose="02020603050405020304" pitchFamily="18" charset="0"/>
                <a:cs typeface="Times New Roman" panose="02020603050405020304" pitchFamily="18" charset="0"/>
                <a:sym typeface="+mn-ea"/>
              </a:rPr>
              <a:t>Shopping</a:t>
            </a:r>
            <a:endParaRPr lang="en-US" sz="3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67970" y="3265805"/>
            <a:ext cx="3023235" cy="14097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 Details </a:t>
            </a:r>
          </a:p>
          <a:p>
            <a:pPr marL="12065" indent="0">
              <a:lnSpc>
                <a:spcPct val="100000"/>
              </a:lnSpc>
              <a:spcBef>
                <a:spcPts val="100"/>
              </a:spcBef>
              <a:buNone/>
              <a:tabLst>
                <a:tab pos="355600" algn="l"/>
                <a:tab pos="356235" algn="l"/>
              </a:tabLst>
            </a:pPr>
            <a:r>
              <a:rPr lang="en-IN" spc="90" dirty="0">
                <a:latin typeface="Times New Roman" panose="02020603050405020304" pitchFamily="18" charset="0"/>
                <a:cs typeface="Times New Roman" panose="02020603050405020304" pitchFamily="18" charset="0"/>
                <a:sym typeface="+mn-ea"/>
              </a:rPr>
              <a:t>1. </a:t>
            </a:r>
            <a:r>
              <a:rPr spc="90" dirty="0">
                <a:latin typeface="Times New Roman" panose="02020603050405020304" pitchFamily="18" charset="0"/>
                <a:cs typeface="Times New Roman" panose="02020603050405020304" pitchFamily="18" charset="0"/>
                <a:sym typeface="+mn-ea"/>
              </a:rPr>
              <a:t>A.Manidhar(20EG105303)</a:t>
            </a:r>
          </a:p>
          <a:p>
            <a:pPr marL="12065" indent="0">
              <a:lnSpc>
                <a:spcPct val="100000"/>
              </a:lnSpc>
              <a:spcBef>
                <a:spcPts val="100"/>
              </a:spcBef>
              <a:buNone/>
              <a:tabLst>
                <a:tab pos="355600" algn="l"/>
                <a:tab pos="356235" algn="l"/>
              </a:tabLst>
            </a:pPr>
            <a:r>
              <a:rPr lang="en-IN" spc="90" dirty="0">
                <a:latin typeface="Times New Roman" panose="02020603050405020304" pitchFamily="18" charset="0"/>
                <a:cs typeface="Times New Roman" panose="02020603050405020304" pitchFamily="18" charset="0"/>
                <a:sym typeface="+mn-ea"/>
              </a:rPr>
              <a:t>2. </a:t>
            </a:r>
            <a:r>
              <a:rPr spc="170" dirty="0">
                <a:latin typeface="Times New Roman" panose="02020603050405020304" pitchFamily="18" charset="0"/>
                <a:cs typeface="Times New Roman" panose="02020603050405020304" pitchFamily="18" charset="0"/>
                <a:sym typeface="+mn-ea"/>
              </a:rPr>
              <a:t>B.</a:t>
            </a:r>
            <a:r>
              <a:rPr spc="95" dirty="0">
                <a:latin typeface="Times New Roman" panose="02020603050405020304" pitchFamily="18" charset="0"/>
                <a:cs typeface="Times New Roman" panose="02020603050405020304" pitchFamily="18" charset="0"/>
                <a:sym typeface="+mn-ea"/>
              </a:rPr>
              <a:t> Sucharitha(20EG105316)</a:t>
            </a:r>
            <a:endParaRPr dirty="0">
              <a:latin typeface="Times New Roman" panose="02020603050405020304" pitchFamily="18" charset="0"/>
              <a:cs typeface="Times New Roman" panose="02020603050405020304" pitchFamily="18" charset="0"/>
            </a:endParaRPr>
          </a:p>
          <a:p>
            <a:pPr marL="12065" indent="0">
              <a:lnSpc>
                <a:spcPct val="100000"/>
              </a:lnSpc>
              <a:buNone/>
              <a:tabLst>
                <a:tab pos="355600" algn="l"/>
                <a:tab pos="356235" algn="l"/>
              </a:tabLst>
            </a:pPr>
            <a:r>
              <a:rPr lang="en-IN" spc="125" dirty="0">
                <a:latin typeface="Times New Roman" panose="02020603050405020304" pitchFamily="18" charset="0"/>
                <a:cs typeface="Times New Roman" panose="02020603050405020304" pitchFamily="18" charset="0"/>
                <a:sym typeface="+mn-ea"/>
              </a:rPr>
              <a:t>3. </a:t>
            </a:r>
            <a:r>
              <a:rPr spc="125" dirty="0">
                <a:latin typeface="Times New Roman" panose="02020603050405020304" pitchFamily="18" charset="0"/>
                <a:cs typeface="Times New Roman" panose="02020603050405020304" pitchFamily="18" charset="0"/>
                <a:sym typeface="+mn-ea"/>
              </a:rPr>
              <a:t>L.</a:t>
            </a:r>
            <a:r>
              <a:rPr spc="135" dirty="0">
                <a:latin typeface="Times New Roman" panose="02020603050405020304" pitchFamily="18" charset="0"/>
                <a:cs typeface="Times New Roman" panose="02020603050405020304" pitchFamily="18" charset="0"/>
                <a:sym typeface="+mn-ea"/>
              </a:rPr>
              <a:t> </a:t>
            </a:r>
            <a:r>
              <a:rPr spc="85" dirty="0">
                <a:latin typeface="Times New Roman" panose="02020603050405020304" pitchFamily="18" charset="0"/>
                <a:cs typeface="Times New Roman" panose="02020603050405020304" pitchFamily="18" charset="0"/>
                <a:sym typeface="+mn-ea"/>
              </a:rPr>
              <a:t>Sravanthi(20EG105708)</a:t>
            </a:r>
            <a:endParaRP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470525" y="3239770"/>
            <a:ext cx="3369310" cy="73723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Project Supervisor </a:t>
            </a:r>
          </a:p>
          <a:p>
            <a:r>
              <a:rPr lang="en-US" dirty="0">
                <a:latin typeface="Times New Roman" panose="02020603050405020304" pitchFamily="18" charset="0"/>
                <a:cs typeface="Times New Roman" panose="02020603050405020304" pitchFamily="18" charset="0"/>
              </a:rPr>
              <a:t>Name</a:t>
            </a:r>
            <a:r>
              <a:rPr lang="en-IN" altLang="en-US" dirty="0">
                <a:latin typeface="Times New Roman" panose="02020603050405020304" pitchFamily="18" charset="0"/>
                <a:cs typeface="Times New Roman" panose="02020603050405020304" pitchFamily="18" charset="0"/>
              </a:rPr>
              <a:t> : </a:t>
            </a:r>
            <a:r>
              <a:rPr spc="114" dirty="0">
                <a:latin typeface="Times New Roman" panose="02020603050405020304" pitchFamily="18" charset="0"/>
                <a:cs typeface="Times New Roman" panose="02020603050405020304" pitchFamily="18" charset="0"/>
                <a:sym typeface="+mn-ea"/>
              </a:rPr>
              <a:t>Mrs.</a:t>
            </a:r>
            <a:r>
              <a:rPr lang="en-IN" spc="114" dirty="0">
                <a:latin typeface="Times New Roman" panose="02020603050405020304" pitchFamily="18" charset="0"/>
                <a:cs typeface="Times New Roman" panose="02020603050405020304" pitchFamily="18" charset="0"/>
                <a:sym typeface="+mn-ea"/>
              </a:rPr>
              <a:t> P. </a:t>
            </a:r>
            <a:r>
              <a:rPr spc="120" dirty="0">
                <a:latin typeface="Times New Roman" panose="02020603050405020304" pitchFamily="18" charset="0"/>
                <a:cs typeface="Times New Roman" panose="02020603050405020304" pitchFamily="18" charset="0"/>
                <a:sym typeface="+mn-ea"/>
              </a:rPr>
              <a:t> </a:t>
            </a:r>
            <a:r>
              <a:rPr spc="90" dirty="0">
                <a:latin typeface="Times New Roman" panose="02020603050405020304" pitchFamily="18" charset="0"/>
                <a:cs typeface="Times New Roman" panose="02020603050405020304" pitchFamily="18" charset="0"/>
                <a:sym typeface="+mn-ea"/>
              </a:rPr>
              <a:t>Swarajya</a:t>
            </a:r>
            <a:r>
              <a:rPr spc="130" dirty="0">
                <a:latin typeface="Times New Roman" panose="02020603050405020304" pitchFamily="18" charset="0"/>
                <a:cs typeface="Times New Roman" panose="02020603050405020304" pitchFamily="18" charset="0"/>
                <a:sym typeface="+mn-ea"/>
              </a:rPr>
              <a:t> </a:t>
            </a:r>
            <a:r>
              <a:rPr spc="114" dirty="0">
                <a:latin typeface="Times New Roman" panose="02020603050405020304" pitchFamily="18" charset="0"/>
                <a:cs typeface="Times New Roman" panose="02020603050405020304" pitchFamily="18" charset="0"/>
                <a:sym typeface="+mn-ea"/>
              </a:rPr>
              <a:t>Lakshmi </a:t>
            </a:r>
            <a:r>
              <a:rPr spc="120"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Designation</a:t>
            </a:r>
            <a:r>
              <a:rPr lang="en-IN" altLang="en-US" dirty="0">
                <a:latin typeface="Times New Roman" panose="02020603050405020304" pitchFamily="18" charset="0"/>
                <a:cs typeface="Times New Roman" panose="02020603050405020304" pitchFamily="18" charset="0"/>
              </a:rPr>
              <a:t> : Assistant Professor</a:t>
            </a:r>
          </a:p>
        </p:txBody>
      </p:sp>
      <p:sp>
        <p:nvSpPr>
          <p:cNvPr id="4" name="Date Placeholder 3"/>
          <p:cNvSpPr>
            <a:spLocks noGrp="1"/>
          </p:cNvSpPr>
          <p:nvPr>
            <p:ph type="dt" idx="10"/>
          </p:nvPr>
        </p:nvSpPr>
        <p:spPr>
          <a:xfrm>
            <a:off x="457200" y="4593961"/>
            <a:ext cx="2133600" cy="273900"/>
          </a:xfrm>
        </p:spPr>
        <p:txBody>
          <a:bodyPr/>
          <a:lstStyle/>
          <a:p>
            <a:r>
              <a:rPr lang="en-US" dirty="0"/>
              <a:t>26-03-2024</a:t>
            </a:r>
          </a:p>
        </p:txBody>
      </p:sp>
      <p:sp>
        <p:nvSpPr>
          <p:cNvPr id="5" name="Footer Placeholder 4"/>
          <p:cNvSpPr>
            <a:spLocks noGrp="1"/>
          </p:cNvSpPr>
          <p:nvPr>
            <p:ph type="ftr" idx="11"/>
          </p:nvPr>
        </p:nvSpPr>
        <p:spPr>
          <a:xfrm>
            <a:off x="3102769" y="4701546"/>
            <a:ext cx="2895600" cy="273900"/>
          </a:xfrm>
        </p:spPr>
        <p:txBody>
          <a:bodyPr/>
          <a:lstStyle/>
          <a:p>
            <a:r>
              <a:rPr lang="en-US" dirty="0"/>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542" y="720760"/>
            <a:ext cx="5486400" cy="425100"/>
          </a:xfrm>
        </p:spPr>
        <p:txBody>
          <a:bodyPr/>
          <a:lstStyle/>
          <a:p>
            <a:r>
              <a:rPr lang="en-IN" altLang="en-US" b="0" dirty="0">
                <a:latin typeface="Times New Roman" panose="02020603050405020304" pitchFamily="18" charset="0"/>
                <a:cs typeface="Times New Roman" panose="02020603050405020304" pitchFamily="18" charset="0"/>
              </a:rPr>
              <a:t>Admin Page </a:t>
            </a:r>
          </a:p>
        </p:txBody>
      </p:sp>
      <p:sp>
        <p:nvSpPr>
          <p:cNvPr id="4" name="Text Placeholder 3"/>
          <p:cNvSpPr>
            <a:spLocks noGrp="1"/>
          </p:cNvSpPr>
          <p:nvPr>
            <p:ph type="body" idx="1"/>
          </p:nvPr>
        </p:nvSpPr>
        <p:spPr>
          <a:xfrm>
            <a:off x="2000250" y="247812"/>
            <a:ext cx="5486400" cy="603600"/>
          </a:xfrm>
        </p:spPr>
        <p:txBody>
          <a:bodyPr/>
          <a:lstStyle/>
          <a:p>
            <a:r>
              <a:rPr lang="en-US" sz="2800" dirty="0">
                <a:latin typeface="Times New Roman" panose="02020603050405020304" pitchFamily="18" charset="0"/>
                <a:cs typeface="Times New Roman" panose="02020603050405020304" pitchFamily="18" charset="0"/>
                <a:sym typeface="+mn-ea"/>
              </a:rPr>
              <a:t>Experiment Screen shots </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idx="10"/>
          </p:nvPr>
        </p:nvSpPr>
        <p:spPr>
          <a:xfrm>
            <a:off x="457200" y="4724836"/>
            <a:ext cx="2133600" cy="273900"/>
          </a:xfrm>
        </p:spPr>
        <p:txBody>
          <a:bodyPr/>
          <a:lstStyle/>
          <a:p>
            <a:r>
              <a:rPr lang="en-US" dirty="0"/>
              <a:t>26-03-2024</a:t>
            </a:r>
            <a:endParaRPr dirty="0"/>
          </a:p>
        </p:txBody>
      </p:sp>
      <p:sp>
        <p:nvSpPr>
          <p:cNvPr id="6" name="Footer Placeholder 5"/>
          <p:cNvSpPr>
            <a:spLocks noGrp="1"/>
          </p:cNvSpPr>
          <p:nvPr>
            <p:ph type="ftr" idx="11"/>
          </p:nvPr>
        </p:nvSpPr>
        <p:spPr>
          <a:xfrm>
            <a:off x="3124200" y="4715310"/>
            <a:ext cx="2895600" cy="273900"/>
          </a:xfrm>
        </p:spPr>
        <p:txBody>
          <a:bodyPr/>
          <a:lstStyle/>
          <a:p>
            <a:r>
              <a:rPr lang="en-US" dirty="0"/>
              <a:t>Department of Computer Science and Engineering</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endParaRPr lang="en-US"/>
          </a:p>
        </p:txBody>
      </p:sp>
      <p:pic>
        <p:nvPicPr>
          <p:cNvPr id="8" name="Picture Placeholder 7" descr="admin1"/>
          <p:cNvPicPr>
            <a:picLocks noGrp="1" noChangeAspect="1"/>
          </p:cNvPicPr>
          <p:nvPr>
            <p:ph type="pic" idx="2"/>
          </p:nvPr>
        </p:nvPicPr>
        <p:blipFill>
          <a:blip r:embed="rId2"/>
          <a:stretch>
            <a:fillRect/>
          </a:stretch>
        </p:blipFill>
        <p:spPr>
          <a:xfrm>
            <a:off x="457200" y="1267431"/>
            <a:ext cx="3938905" cy="3148994"/>
          </a:xfrm>
          <a:prstGeom prst="rect">
            <a:avLst/>
          </a:prstGeom>
        </p:spPr>
      </p:pic>
      <p:pic>
        <p:nvPicPr>
          <p:cNvPr id="9" name="Picture 8" descr="admin2"/>
          <p:cNvPicPr>
            <a:picLocks noChangeAspect="1"/>
          </p:cNvPicPr>
          <p:nvPr/>
        </p:nvPicPr>
        <p:blipFill>
          <a:blip r:embed="rId3"/>
          <a:stretch>
            <a:fillRect/>
          </a:stretch>
        </p:blipFill>
        <p:spPr>
          <a:xfrm>
            <a:off x="4572000" y="1307436"/>
            <a:ext cx="4224655" cy="31089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idx="1"/>
          </p:nvPr>
        </p:nvSpPr>
        <p:spPr>
          <a:xfrm>
            <a:off x="1867535" y="165328"/>
            <a:ext cx="5486400" cy="603600"/>
          </a:xfrm>
        </p:spPr>
        <p:txBody>
          <a:bodyPr/>
          <a:lstStyle/>
          <a:p>
            <a:r>
              <a:rPr lang="en-US" sz="2800" dirty="0">
                <a:latin typeface="Times New Roman" panose="02020603050405020304" pitchFamily="18" charset="0"/>
                <a:cs typeface="Times New Roman" panose="02020603050405020304" pitchFamily="18" charset="0"/>
                <a:sym typeface="+mn-ea"/>
              </a:rPr>
              <a:t>Experiment Screen shots </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idx="10"/>
          </p:nvPr>
        </p:nvSpPr>
        <p:spPr>
          <a:xfrm>
            <a:off x="457200" y="4704272"/>
            <a:ext cx="2133600" cy="273900"/>
          </a:xfrm>
        </p:spPr>
        <p:txBody>
          <a:bodyPr/>
          <a:lstStyle/>
          <a:p>
            <a:r>
              <a:rPr lang="en-US" dirty="0"/>
              <a:t>26-03-2024</a:t>
            </a:r>
            <a:endParaRPr dirty="0"/>
          </a:p>
        </p:txBody>
      </p:sp>
      <p:sp>
        <p:nvSpPr>
          <p:cNvPr id="6" name="Footer Placeholder 5"/>
          <p:cNvSpPr>
            <a:spLocks noGrp="1"/>
          </p:cNvSpPr>
          <p:nvPr>
            <p:ph type="ftr" idx="11"/>
          </p:nvPr>
        </p:nvSpPr>
        <p:spPr>
          <a:xfrm>
            <a:off x="3124200" y="4704272"/>
            <a:ext cx="2895600" cy="273900"/>
          </a:xfrm>
        </p:spPr>
        <p:txBody>
          <a:bodyPr/>
          <a:lstStyle/>
          <a:p>
            <a:r>
              <a:rPr lang="en-US" dirty="0"/>
              <a:t>Department of Computer Science and Engineering</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pic>
        <p:nvPicPr>
          <p:cNvPr id="11" name="Picture Placeholder 10" descr="admin3"/>
          <p:cNvPicPr>
            <a:picLocks noGrp="1" noChangeAspect="1"/>
          </p:cNvPicPr>
          <p:nvPr>
            <p:ph type="pic" idx="2"/>
          </p:nvPr>
        </p:nvPicPr>
        <p:blipFill>
          <a:blip r:embed="rId2"/>
          <a:stretch>
            <a:fillRect/>
          </a:stretch>
        </p:blipFill>
        <p:spPr>
          <a:xfrm>
            <a:off x="276225" y="883920"/>
            <a:ext cx="4088765" cy="3086100"/>
          </a:xfrm>
          <a:prstGeom prst="rect">
            <a:avLst/>
          </a:prstGeom>
        </p:spPr>
      </p:pic>
      <p:pic>
        <p:nvPicPr>
          <p:cNvPr id="12" name="Picture 11" descr="admin4"/>
          <p:cNvPicPr>
            <a:picLocks noChangeAspect="1"/>
          </p:cNvPicPr>
          <p:nvPr/>
        </p:nvPicPr>
        <p:blipFill>
          <a:blip r:embed="rId3"/>
          <a:stretch>
            <a:fillRect/>
          </a:stretch>
        </p:blipFill>
        <p:spPr>
          <a:xfrm>
            <a:off x="4610735" y="883285"/>
            <a:ext cx="4578985" cy="3086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22887"/>
            <a:ext cx="5486400" cy="425100"/>
          </a:xfrm>
        </p:spPr>
        <p:txBody>
          <a:bodyPr/>
          <a:lstStyle/>
          <a:p>
            <a:r>
              <a:rPr lang="en-US" sz="2800" b="0" dirty="0">
                <a:latin typeface="Times New Roman" panose="02020603050405020304" pitchFamily="18" charset="0"/>
                <a:cs typeface="Times New Roman" panose="02020603050405020304" pitchFamily="18" charset="0"/>
                <a:sym typeface="+mn-ea"/>
              </a:rPr>
              <a:t>Experiment Screen shots </a:t>
            </a:r>
            <a:endParaRPr lang="en-US" sz="28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688659" y="791450"/>
            <a:ext cx="5486400" cy="603600"/>
          </a:xfrm>
        </p:spPr>
        <p:txBody>
          <a:bodyPr/>
          <a:lstStyle/>
          <a:p>
            <a:r>
              <a:rPr lang="en-IN" altLang="en-US" sz="1800" dirty="0">
                <a:latin typeface="Times New Roman" panose="02020603050405020304" pitchFamily="18" charset="0"/>
                <a:cs typeface="Times New Roman" panose="02020603050405020304" pitchFamily="18" charset="0"/>
              </a:rPr>
              <a:t>User Page:</a:t>
            </a:r>
          </a:p>
        </p:txBody>
      </p:sp>
      <p:sp>
        <p:nvSpPr>
          <p:cNvPr id="5" name="Date Placeholder 4"/>
          <p:cNvSpPr>
            <a:spLocks noGrp="1"/>
          </p:cNvSpPr>
          <p:nvPr>
            <p:ph type="dt" idx="10"/>
          </p:nvPr>
        </p:nvSpPr>
        <p:spPr/>
        <p:txBody>
          <a:bodyPr/>
          <a:lstStyle/>
          <a:p>
            <a:r>
              <a:rPr lang="en-US" dirty="0"/>
              <a:t>26-03-2024</a:t>
            </a:r>
            <a:endParaRPr dirty="0"/>
          </a:p>
        </p:txBody>
      </p:sp>
      <p:sp>
        <p:nvSpPr>
          <p:cNvPr id="6" name="Footer Placeholder 5"/>
          <p:cNvSpPr>
            <a:spLocks noGrp="1"/>
          </p:cNvSpPr>
          <p:nvPr>
            <p:ph type="ftr" idx="11"/>
          </p:nvPr>
        </p:nvSpPr>
        <p:spPr>
          <a:xfrm>
            <a:off x="3124200" y="4717258"/>
            <a:ext cx="2895600" cy="273900"/>
          </a:xfrm>
        </p:spPr>
        <p:txBody>
          <a:bodyPr/>
          <a:lstStyle/>
          <a:p>
            <a:r>
              <a:rPr lang="en-US" dirty="0"/>
              <a:t>Department of Computer Science and Engineering</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pic>
        <p:nvPicPr>
          <p:cNvPr id="8" name="Picture Placeholder 7" descr="user"/>
          <p:cNvPicPr>
            <a:picLocks noGrp="1" noChangeAspect="1"/>
          </p:cNvPicPr>
          <p:nvPr>
            <p:ph type="pic" idx="2"/>
          </p:nvPr>
        </p:nvPicPr>
        <p:blipFill>
          <a:blip r:embed="rId2"/>
          <a:stretch>
            <a:fillRect/>
          </a:stretch>
        </p:blipFill>
        <p:spPr>
          <a:xfrm>
            <a:off x="457200" y="1395095"/>
            <a:ext cx="3755390" cy="2915920"/>
          </a:xfrm>
          <a:prstGeom prst="rect">
            <a:avLst/>
          </a:prstGeom>
        </p:spPr>
      </p:pic>
      <p:pic>
        <p:nvPicPr>
          <p:cNvPr id="9" name="Picture 8" descr="user2"/>
          <p:cNvPicPr>
            <a:picLocks noChangeAspect="1"/>
          </p:cNvPicPr>
          <p:nvPr/>
        </p:nvPicPr>
        <p:blipFill>
          <a:blip r:embed="rId3"/>
          <a:stretch>
            <a:fillRect/>
          </a:stretch>
        </p:blipFill>
        <p:spPr>
          <a:xfrm>
            <a:off x="4695190" y="1398905"/>
            <a:ext cx="3923665" cy="2912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9357" y="281393"/>
            <a:ext cx="5486400" cy="425100"/>
          </a:xfrm>
        </p:spPr>
        <p:txBody>
          <a:bodyPr/>
          <a:lstStyle/>
          <a:p>
            <a:r>
              <a:rPr lang="en-US" sz="2800" b="0" dirty="0">
                <a:latin typeface="Times New Roman" panose="02020603050405020304" pitchFamily="18" charset="0"/>
                <a:cs typeface="Times New Roman" panose="02020603050405020304" pitchFamily="18" charset="0"/>
                <a:sym typeface="+mn-ea"/>
              </a:rPr>
              <a:t>Experiment Screen shots </a:t>
            </a:r>
            <a:endParaRPr lang="en-US" sz="2800" b="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idx="10"/>
          </p:nvPr>
        </p:nvSpPr>
        <p:spPr>
          <a:xfrm>
            <a:off x="457200" y="4654128"/>
            <a:ext cx="2133600" cy="273900"/>
          </a:xfrm>
        </p:spPr>
        <p:txBody>
          <a:bodyPr/>
          <a:lstStyle/>
          <a:p>
            <a:r>
              <a:rPr lang="en-US" dirty="0"/>
              <a:t>26-03-2024</a:t>
            </a:r>
            <a:endParaRPr dirty="0"/>
          </a:p>
        </p:txBody>
      </p:sp>
      <p:sp>
        <p:nvSpPr>
          <p:cNvPr id="6" name="Footer Placeholder 5"/>
          <p:cNvSpPr>
            <a:spLocks noGrp="1"/>
          </p:cNvSpPr>
          <p:nvPr>
            <p:ph type="ftr" idx="11"/>
          </p:nvPr>
        </p:nvSpPr>
        <p:spPr>
          <a:xfrm>
            <a:off x="3124200" y="4656511"/>
            <a:ext cx="2895600" cy="273900"/>
          </a:xfrm>
        </p:spPr>
        <p:txBody>
          <a:bodyPr/>
          <a:lstStyle/>
          <a:p>
            <a:r>
              <a:rPr lang="en-US" dirty="0"/>
              <a:t>Department of Computer Science and Engineering</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a:p>
        </p:txBody>
      </p:sp>
      <p:pic>
        <p:nvPicPr>
          <p:cNvPr id="8" name="Picture Placeholder 7" descr="user3"/>
          <p:cNvPicPr>
            <a:picLocks noGrp="1" noChangeAspect="1"/>
          </p:cNvPicPr>
          <p:nvPr>
            <p:ph type="pic" idx="2"/>
          </p:nvPr>
        </p:nvPicPr>
        <p:blipFill>
          <a:blip r:embed="rId2"/>
          <a:stretch>
            <a:fillRect/>
          </a:stretch>
        </p:blipFill>
        <p:spPr>
          <a:xfrm>
            <a:off x="354330" y="1075055"/>
            <a:ext cx="4250055" cy="2685415"/>
          </a:xfrm>
          <a:prstGeom prst="rect">
            <a:avLst/>
          </a:prstGeom>
        </p:spPr>
      </p:pic>
      <p:pic>
        <p:nvPicPr>
          <p:cNvPr id="9" name="Picture 8" descr="user4"/>
          <p:cNvPicPr>
            <a:picLocks noChangeAspect="1"/>
          </p:cNvPicPr>
          <p:nvPr/>
        </p:nvPicPr>
        <p:blipFill>
          <a:blip r:embed="rId3"/>
          <a:stretch>
            <a:fillRect/>
          </a:stretch>
        </p:blipFill>
        <p:spPr>
          <a:xfrm>
            <a:off x="5088255" y="1051560"/>
            <a:ext cx="3662045" cy="27279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06" y="314296"/>
            <a:ext cx="5486400" cy="425100"/>
          </a:xfrm>
        </p:spPr>
        <p:txBody>
          <a:bodyPr/>
          <a:lstStyle/>
          <a:p>
            <a:r>
              <a:rPr lang="en-US" sz="2800" b="0" dirty="0">
                <a:latin typeface="Times New Roman" panose="02020603050405020304" pitchFamily="18" charset="0"/>
                <a:cs typeface="Times New Roman" panose="02020603050405020304" pitchFamily="18" charset="0"/>
                <a:sym typeface="+mn-ea"/>
              </a:rPr>
              <a:t>Experiment Screen shots </a:t>
            </a:r>
            <a:endParaRPr lang="en-IN" altLang="en-US" sz="28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735014" y="985760"/>
            <a:ext cx="5486400" cy="603600"/>
          </a:xfrm>
        </p:spPr>
        <p:txBody>
          <a:bodyPr/>
          <a:lstStyle/>
          <a:p>
            <a:r>
              <a:rPr lang="en-IN" altLang="en-US" sz="2000" dirty="0">
                <a:latin typeface="Times New Roman" panose="02020603050405020304" pitchFamily="18" charset="0"/>
                <a:cs typeface="Times New Roman" panose="02020603050405020304" pitchFamily="18" charset="0"/>
              </a:rPr>
              <a:t>Server Page:</a:t>
            </a:r>
          </a:p>
        </p:txBody>
      </p:sp>
      <p:sp>
        <p:nvSpPr>
          <p:cNvPr id="5" name="Date Placeholder 4"/>
          <p:cNvSpPr>
            <a:spLocks noGrp="1"/>
          </p:cNvSpPr>
          <p:nvPr>
            <p:ph type="dt" idx="10"/>
          </p:nvPr>
        </p:nvSpPr>
        <p:spPr>
          <a:xfrm>
            <a:off x="457200" y="4702018"/>
            <a:ext cx="2133600" cy="273900"/>
          </a:xfrm>
        </p:spPr>
        <p:txBody>
          <a:bodyPr/>
          <a:lstStyle/>
          <a:p>
            <a:r>
              <a:rPr lang="en-US" dirty="0"/>
              <a:t>26-03-2024</a:t>
            </a:r>
            <a:endParaRPr dirty="0"/>
          </a:p>
        </p:txBody>
      </p:sp>
      <p:sp>
        <p:nvSpPr>
          <p:cNvPr id="6" name="Footer Placeholder 5"/>
          <p:cNvSpPr>
            <a:spLocks noGrp="1"/>
          </p:cNvSpPr>
          <p:nvPr>
            <p:ph type="ftr" idx="11"/>
          </p:nvPr>
        </p:nvSpPr>
        <p:spPr>
          <a:xfrm>
            <a:off x="3124200" y="4723449"/>
            <a:ext cx="2895600" cy="273900"/>
          </a:xfrm>
        </p:spPr>
        <p:txBody>
          <a:bodyPr/>
          <a:lstStyle/>
          <a:p>
            <a:r>
              <a:rPr lang="en-US" dirty="0"/>
              <a:t>Department of Computer Science and Engineering</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pic>
        <p:nvPicPr>
          <p:cNvPr id="8" name="Picture Placeholder 7" descr="server"/>
          <p:cNvPicPr>
            <a:picLocks noGrp="1" noChangeAspect="1"/>
          </p:cNvPicPr>
          <p:nvPr>
            <p:ph type="pic" idx="2"/>
          </p:nvPr>
        </p:nvPicPr>
        <p:blipFill>
          <a:blip r:embed="rId2"/>
          <a:stretch>
            <a:fillRect/>
          </a:stretch>
        </p:blipFill>
        <p:spPr>
          <a:xfrm>
            <a:off x="671830" y="1457960"/>
            <a:ext cx="3837940" cy="3086100"/>
          </a:xfrm>
          <a:prstGeom prst="rect">
            <a:avLst/>
          </a:prstGeom>
        </p:spPr>
      </p:pic>
      <p:pic>
        <p:nvPicPr>
          <p:cNvPr id="9" name="Picture 8" descr="server1"/>
          <p:cNvPicPr>
            <a:picLocks noChangeAspect="1"/>
          </p:cNvPicPr>
          <p:nvPr/>
        </p:nvPicPr>
        <p:blipFill>
          <a:blip r:embed="rId3"/>
          <a:stretch>
            <a:fillRect/>
          </a:stretch>
        </p:blipFill>
        <p:spPr>
          <a:xfrm>
            <a:off x="4782503" y="1388110"/>
            <a:ext cx="4090670" cy="3155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128713" y="227211"/>
            <a:ext cx="6117431" cy="400110"/>
          </a:xfrm>
        </p:spPr>
        <p:txBody>
          <a:bodyPr/>
          <a:lstStyle/>
          <a:p>
            <a:r>
              <a:rPr lang="en-US" sz="2800" dirty="0">
                <a:latin typeface="Times New Roman" panose="02020603050405020304" pitchFamily="18" charset="0"/>
                <a:cs typeface="Times New Roman" panose="02020603050405020304" pitchFamily="18" charset="0"/>
              </a:rPr>
              <a:t>Finding </a:t>
            </a:r>
          </a:p>
        </p:txBody>
      </p:sp>
      <p:sp>
        <p:nvSpPr>
          <p:cNvPr id="6" name="Date Placeholder 5"/>
          <p:cNvSpPr>
            <a:spLocks noGrp="1"/>
          </p:cNvSpPr>
          <p:nvPr>
            <p:ph type="dt" idx="10"/>
          </p:nvPr>
        </p:nvSpPr>
        <p:spPr>
          <a:xfrm>
            <a:off x="457200" y="4666203"/>
            <a:ext cx="2133600" cy="273900"/>
          </a:xfrm>
        </p:spPr>
        <p:txBody>
          <a:bodyPr/>
          <a:lstStyle/>
          <a:p>
            <a:r>
              <a:rPr lang="en-US" dirty="0"/>
              <a:t>26-03-2024</a:t>
            </a:r>
          </a:p>
        </p:txBody>
      </p:sp>
      <p:sp>
        <p:nvSpPr>
          <p:cNvPr id="7" name="Footer Placeholder 6"/>
          <p:cNvSpPr>
            <a:spLocks noGrp="1"/>
          </p:cNvSpPr>
          <p:nvPr>
            <p:ph type="ftr" idx="11"/>
          </p:nvPr>
        </p:nvSpPr>
        <p:spPr>
          <a:xfrm>
            <a:off x="3124200" y="4697161"/>
            <a:ext cx="2895600" cy="273900"/>
          </a:xfrm>
        </p:spPr>
        <p:txBody>
          <a:bodyPr/>
          <a:lstStyle/>
          <a:p>
            <a:r>
              <a:rPr lang="en-US" dirty="0"/>
              <a:t>Department of Computer Science and Engineering</a:t>
            </a:r>
          </a:p>
        </p:txBody>
      </p:sp>
      <p:sp>
        <p:nvSpPr>
          <p:cNvPr id="4" name="TextBox 3"/>
          <p:cNvSpPr txBox="1"/>
          <p:nvPr/>
        </p:nvSpPr>
        <p:spPr>
          <a:xfrm>
            <a:off x="585788" y="1442250"/>
            <a:ext cx="3834775" cy="138499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We propose the notion of HPAKE, which is the first of its type, achieving the advantages of the honeyword and </a:t>
            </a:r>
            <a:r>
              <a:rPr lang="en-US" dirty="0" err="1">
                <a:latin typeface="Times New Roman" panose="02020603050405020304" pitchFamily="18" charset="0"/>
                <a:cs typeface="Times New Roman" panose="02020603050405020304" pitchFamily="18" charset="0"/>
              </a:rPr>
              <a:t>aPAKE</a:t>
            </a:r>
            <a:r>
              <a:rPr lang="en-US" dirty="0">
                <a:latin typeface="Times New Roman" panose="02020603050405020304" pitchFamily="18" charset="0"/>
                <a:cs typeface="Times New Roman" panose="02020603050405020304" pitchFamily="18" charset="0"/>
              </a:rPr>
              <a:t> techniques, i.e., detecting the password leakage caused by external attackers and preventing the insider from getting the password plaintext. </a:t>
            </a:r>
          </a:p>
        </p:txBody>
      </p:sp>
      <p:pic>
        <p:nvPicPr>
          <p:cNvPr id="8" name="Picture 7"/>
          <p:cNvPicPr>
            <a:picLocks noChangeAspect="1"/>
          </p:cNvPicPr>
          <p:nvPr/>
        </p:nvPicPr>
        <p:blipFill>
          <a:blip r:embed="rId3"/>
          <a:stretch>
            <a:fillRect/>
          </a:stretch>
        </p:blipFill>
        <p:spPr>
          <a:xfrm>
            <a:off x="4635812" y="1153046"/>
            <a:ext cx="3834775" cy="19634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170040" y="384166"/>
            <a:ext cx="6117431" cy="627321"/>
          </a:xfrm>
        </p:spPr>
        <p:txBody>
          <a:bodyPr/>
          <a:lstStyle/>
          <a:p>
            <a:r>
              <a:rPr lang="en-US" sz="2800" dirty="0">
                <a:latin typeface="Times New Roman" panose="02020603050405020304" pitchFamily="18" charset="0"/>
                <a:cs typeface="Times New Roman" panose="02020603050405020304" pitchFamily="18" charset="0"/>
              </a:rPr>
              <a:t>Justification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idx="10"/>
          </p:nvPr>
        </p:nvSpPr>
        <p:spPr>
          <a:xfrm>
            <a:off x="457200" y="4674043"/>
            <a:ext cx="2133600" cy="273900"/>
          </a:xfrm>
        </p:spPr>
        <p:txBody>
          <a:bodyPr/>
          <a:lstStyle/>
          <a:p>
            <a:r>
              <a:rPr lang="en-US" dirty="0"/>
              <a:t>26-03-2024</a:t>
            </a:r>
          </a:p>
        </p:txBody>
      </p:sp>
      <p:sp>
        <p:nvSpPr>
          <p:cNvPr id="4" name="Footer Placeholder 3"/>
          <p:cNvSpPr>
            <a:spLocks noGrp="1"/>
          </p:cNvSpPr>
          <p:nvPr>
            <p:ph type="ftr" idx="11"/>
          </p:nvPr>
        </p:nvSpPr>
        <p:spPr>
          <a:xfrm>
            <a:off x="3124200" y="4652179"/>
            <a:ext cx="2895600" cy="273900"/>
          </a:xfrm>
        </p:spPr>
        <p:txBody>
          <a:bodyPr/>
          <a:lstStyle/>
          <a:p>
            <a:r>
              <a:rPr lang="en-US" dirty="0"/>
              <a:t>Department of Computer Science and Engineering</a:t>
            </a:r>
          </a:p>
        </p:txBody>
      </p:sp>
      <p:sp>
        <p:nvSpPr>
          <p:cNvPr id="7" name="TextBox 6"/>
          <p:cNvSpPr txBox="1"/>
          <p:nvPr/>
        </p:nvSpPr>
        <p:spPr>
          <a:xfrm>
            <a:off x="528294" y="1241658"/>
            <a:ext cx="7400925" cy="3569335"/>
          </a:xfrm>
          <a:prstGeom prst="rect">
            <a:avLst/>
          </a:prstGeom>
          <a:noFill/>
        </p:spPr>
        <p:txBody>
          <a:bodyPr wrap="square">
            <a:spAutoFit/>
          </a:bodyPr>
          <a:lstStyle/>
          <a:p>
            <a:pPr algn="just"/>
            <a:r>
              <a:rPr lang="en-US" sz="1600" b="1" dirty="0">
                <a:solidFill>
                  <a:srgbClr val="0D0D0D"/>
                </a:solidFill>
                <a:latin typeface="Times New Roman" panose="02020603050405020304" pitchFamily="18" charset="0"/>
                <a:cs typeface="Times New Roman" panose="02020603050405020304" pitchFamily="18" charset="0"/>
              </a:rPr>
              <a:t>Parameters Improved:</a:t>
            </a:r>
          </a:p>
          <a:p>
            <a:pPr algn="just"/>
            <a:endParaRPr lang="en-US" b="1" dirty="0">
              <a:solidFill>
                <a:srgbClr val="0D0D0D"/>
              </a:solidFill>
              <a:latin typeface="Söhne"/>
            </a:endParaRPr>
          </a:p>
          <a:p>
            <a:pPr marL="342900" indent="-342900" algn="just">
              <a:buFont typeface="+mj-lt"/>
              <a:buAutoNum type="arabicPeriod"/>
            </a:pPr>
            <a:r>
              <a:rPr lang="en-US" b="1" dirty="0">
                <a:solidFill>
                  <a:srgbClr val="0D0D0D"/>
                </a:solidFill>
                <a:latin typeface="Times New Roman" panose="02020603050405020304" pitchFamily="18" charset="0"/>
                <a:cs typeface="Times New Roman" panose="02020603050405020304" pitchFamily="18" charset="0"/>
              </a:rPr>
              <a:t>Computational cost:</a:t>
            </a:r>
          </a:p>
          <a:p>
            <a:pPr marL="285750" indent="-285750" algn="jus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Total Client Cost=</a:t>
            </a:r>
            <a:r>
              <a:rPr lang="en-US" i="1" dirty="0" err="1">
                <a:effectLst/>
                <a:latin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cs typeface="Times New Roman" panose="02020603050405020304" pitchFamily="18" charset="0"/>
              </a:rPr>
              <a:t>client</a:t>
            </a:r>
            <a:r>
              <a:rPr lang="en-US" dirty="0">
                <a:effectLst/>
                <a:latin typeface="Times New Roman" panose="02020603050405020304" pitchFamily="18" charset="0"/>
                <a:cs typeface="Times New Roman" panose="02020603050405020304" pitchFamily="18" charset="0"/>
              </a:rPr>
              <a:t>​+</a:t>
            </a:r>
            <a:r>
              <a:rPr lang="en-US" i="1" dirty="0" err="1">
                <a:effectLst/>
                <a:latin typeface="Times New Roman" panose="02020603050405020304" pitchFamily="18" charset="0"/>
                <a:cs typeface="Times New Roman" panose="02020603050405020304" pitchFamily="18" charset="0"/>
              </a:rPr>
              <a:t>E</a:t>
            </a:r>
            <a:r>
              <a:rPr lang="en-US" b="0" i="0" dirty="0" err="1">
                <a:solidFill>
                  <a:srgbClr val="0D0D0D"/>
                </a:solidFill>
                <a:effectLst/>
                <a:latin typeface="Times New Roman" panose="02020603050405020304" pitchFamily="18" charset="0"/>
                <a:cs typeface="Times New Roman" panose="02020603050405020304" pitchFamily="18" charset="0"/>
              </a:rPr>
              <a:t>client</a:t>
            </a:r>
            <a:r>
              <a:rPr lang="en-US" b="0" i="0" dirty="0">
                <a:solidFill>
                  <a:srgbClr val="0D0D0D"/>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Total Server Cost=</a:t>
            </a:r>
            <a:r>
              <a:rPr lang="en-US" i="1" dirty="0" err="1">
                <a:effectLst/>
                <a:latin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cs typeface="Times New Roman" panose="02020603050405020304" pitchFamily="18" charset="0"/>
              </a:rPr>
              <a:t>server</a:t>
            </a:r>
            <a:r>
              <a:rPr lang="en-US" dirty="0">
                <a:effectLst/>
                <a:latin typeface="Times New Roman" panose="02020603050405020304" pitchFamily="18" charset="0"/>
                <a:cs typeface="Times New Roman" panose="02020603050405020304" pitchFamily="18" charset="0"/>
              </a:rPr>
              <a:t>​+(</a:t>
            </a:r>
            <a:r>
              <a:rPr lang="en-US" i="1" dirty="0">
                <a:effectLst/>
                <a:latin typeface="Times New Roman" panose="02020603050405020304" pitchFamily="18" charset="0"/>
                <a:cs typeface="Times New Roman" panose="02020603050405020304" pitchFamily="18" charset="0"/>
              </a:rPr>
              <a:t>t</a:t>
            </a:r>
            <a:r>
              <a:rPr lang="en-US" dirty="0">
                <a:effectLst/>
                <a:latin typeface="Times New Roman" panose="02020603050405020304" pitchFamily="18" charset="0"/>
                <a:cs typeface="Times New Roman" panose="02020603050405020304" pitchFamily="18" charset="0"/>
              </a:rPr>
              <a:t>−1)×</a:t>
            </a:r>
            <a:r>
              <a:rPr lang="en-US" i="1" dirty="0" err="1">
                <a:effectLst/>
                <a:latin typeface="Times New Roman" panose="02020603050405020304" pitchFamily="18" charset="0"/>
                <a:cs typeface="Times New Roman" panose="02020603050405020304" pitchFamily="18" charset="0"/>
              </a:rPr>
              <a:t>E</a:t>
            </a:r>
            <a:r>
              <a:rPr lang="en-US" b="0" i="0" dirty="0" err="1">
                <a:solidFill>
                  <a:srgbClr val="0D0D0D"/>
                </a:solidFill>
                <a:effectLst/>
                <a:latin typeface="Times New Roman" panose="02020603050405020304" pitchFamily="18" charset="0"/>
                <a:cs typeface="Times New Roman" panose="02020603050405020304" pitchFamily="18" charset="0"/>
              </a:rPr>
              <a:t>server</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The HPAKE protocol optimizes the computational cost by parallelizing the calculation of session keys, making it acceptable for the authentication server.</a:t>
            </a:r>
          </a:p>
          <a:p>
            <a:pPr marL="285750" indent="-285750" algn="just">
              <a:buFont typeface="Arial" panose="020B0604020202020204" pitchFamily="34" charset="0"/>
              <a:buChar char="•"/>
            </a:pPr>
            <a:endParaRPr lang="en-US" b="0" i="0" dirty="0">
              <a:solidFill>
                <a:srgbClr val="0D0D0D"/>
              </a:solidFill>
              <a:effectLst/>
              <a:latin typeface="Times New Roman" panose="02020603050405020304" pitchFamily="18" charset="0"/>
              <a:cs typeface="Times New Roman" panose="02020603050405020304" pitchFamily="18" charset="0"/>
            </a:endParaRPr>
          </a:p>
          <a:p>
            <a:pPr marL="342900" indent="-342900" algn="just">
              <a:buAutoNum type="arabicPeriod" startAt="2"/>
            </a:pPr>
            <a:r>
              <a:rPr lang="en-US" b="1" i="0" dirty="0">
                <a:solidFill>
                  <a:srgbClr val="0D0D0D"/>
                </a:solidFill>
                <a:effectLst/>
                <a:latin typeface="Times New Roman" panose="02020603050405020304" pitchFamily="18" charset="0"/>
                <a:cs typeface="Times New Roman" panose="02020603050405020304" pitchFamily="18" charset="0"/>
              </a:rPr>
              <a:t>Communication cost:</a:t>
            </a:r>
            <a:r>
              <a:rPr lang="en-US" b="0" i="0" dirty="0">
                <a:solidFill>
                  <a:srgbClr val="0D0D0D"/>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HPAKE reduces communication rounds, considering the higher round-trip delay time on the client-server communication compared to other parts of the protocol.</a:t>
            </a:r>
          </a:p>
          <a:p>
            <a:pPr marL="285750" indent="-285750" algn="just">
              <a:buFont typeface="Arial" panose="020B0604020202020204" pitchFamily="34" charset="0"/>
              <a:buChar char="•"/>
            </a:pPr>
            <a:r>
              <a:rPr lang="en-US" b="0" dirty="0">
                <a:solidFill>
                  <a:srgbClr val="0D0D0D"/>
                </a:solidFill>
                <a:effectLst/>
                <a:latin typeface="Times New Roman" panose="02020603050405020304" pitchFamily="18" charset="0"/>
                <a:cs typeface="Times New Roman" panose="02020603050405020304" pitchFamily="18" charset="0"/>
              </a:rPr>
              <a:t>RHPAKE​=ROPAQUE​−2</a:t>
            </a:r>
            <a:endParaRPr lang="en-US" dirty="0">
              <a:solidFill>
                <a:srgbClr val="0D0D0D"/>
              </a:solidFill>
              <a:latin typeface="Times New Roman" panose="02020603050405020304" pitchFamily="18" charset="0"/>
              <a:cs typeface="Times New Roman" panose="02020603050405020304" pitchFamily="18" charset="0"/>
            </a:endParaRPr>
          </a:p>
          <a:p>
            <a:pPr algn="just"/>
            <a:br>
              <a:rPr lang="en-US" b="0" i="0" dirty="0">
                <a:solidFill>
                  <a:srgbClr val="0D0D0D"/>
                </a:solidFill>
                <a:effectLst/>
                <a:latin typeface="KaTeX_Main"/>
              </a:rPr>
            </a:br>
            <a:r>
              <a:rPr lang="en-US" b="0" i="0" dirty="0">
                <a:solidFill>
                  <a:srgbClr val="0D0D0D"/>
                </a:solidFill>
                <a:effectLst/>
                <a:latin typeface="KaTeX_Main"/>
              </a:rPr>
              <a:t>​</a:t>
            </a:r>
            <a:br>
              <a:rPr lang="en-US" b="0" i="0" dirty="0">
                <a:solidFill>
                  <a:srgbClr val="0D0D0D"/>
                </a:solidFill>
                <a:effectLst/>
                <a:latin typeface="KaTeX_Main"/>
              </a:rPr>
            </a:br>
            <a:endParaRPr lang="en-US" b="1" dirty="0">
              <a:solidFill>
                <a:srgbClr val="0D0D0D"/>
              </a:solidFill>
              <a:latin typeface="Söhne"/>
            </a:endParaRPr>
          </a:p>
          <a:p>
            <a:pPr marL="285750" indent="-285750" algn="just">
              <a:buFont typeface="Arial" panose="020B0604020202020204" pitchFamily="34" charset="0"/>
              <a:buChar cha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147051" y="244045"/>
            <a:ext cx="6117431" cy="627321"/>
          </a:xfrm>
        </p:spPr>
        <p:txBody>
          <a:bodyPr/>
          <a:lstStyle/>
          <a:p>
            <a:r>
              <a:rPr lang="en-US" sz="2800" dirty="0">
                <a:latin typeface="Times New Roman" panose="02020603050405020304" pitchFamily="18" charset="0"/>
                <a:cs typeface="Times New Roman" panose="02020603050405020304" pitchFamily="18" charset="0"/>
              </a:rPr>
              <a:t>Introduction</a:t>
            </a:r>
          </a:p>
        </p:txBody>
      </p:sp>
      <p:sp>
        <p:nvSpPr>
          <p:cNvPr id="5" name="TextBox 4"/>
          <p:cNvSpPr txBox="1"/>
          <p:nvPr/>
        </p:nvSpPr>
        <p:spPr>
          <a:xfrm>
            <a:off x="809499" y="1393437"/>
            <a:ext cx="7525001" cy="2462213"/>
          </a:xfrm>
          <a:prstGeom prst="rect">
            <a:avLst/>
          </a:prstGeom>
          <a:noFill/>
        </p:spPr>
        <p:txBody>
          <a:bodyPr wrap="square" rtlCol="0">
            <a:spAutoFit/>
          </a:bodyPr>
          <a:lstStyle/>
          <a:p>
            <a:pPr algn="just"/>
            <a:r>
              <a:rPr spc="125" dirty="0">
                <a:latin typeface="Times New Roman" panose="02020603050405020304" pitchFamily="18" charset="0"/>
                <a:cs typeface="Times New Roman" panose="02020603050405020304" pitchFamily="18" charset="0"/>
                <a:sym typeface="+mn-ea"/>
              </a:rPr>
              <a:t>One </a:t>
            </a:r>
            <a:r>
              <a:rPr spc="35" dirty="0">
                <a:latin typeface="Times New Roman" panose="02020603050405020304" pitchFamily="18" charset="0"/>
                <a:cs typeface="Times New Roman" panose="02020603050405020304" pitchFamily="18" charset="0"/>
                <a:sym typeface="+mn-ea"/>
              </a:rPr>
              <a:t>of</a:t>
            </a:r>
            <a:r>
              <a:rPr spc="40" dirty="0">
                <a:latin typeface="Times New Roman" panose="02020603050405020304" pitchFamily="18" charset="0"/>
                <a:cs typeface="Times New Roman" panose="02020603050405020304" pitchFamily="18" charset="0"/>
                <a:sym typeface="+mn-ea"/>
              </a:rPr>
              <a:t> </a:t>
            </a:r>
            <a:r>
              <a:rPr spc="80" dirty="0">
                <a:latin typeface="Times New Roman" panose="02020603050405020304" pitchFamily="18" charset="0"/>
                <a:cs typeface="Times New Roman" panose="02020603050405020304" pitchFamily="18" charset="0"/>
                <a:sym typeface="+mn-ea"/>
              </a:rPr>
              <a:t>the </a:t>
            </a:r>
            <a:r>
              <a:rPr spc="95" dirty="0">
                <a:latin typeface="Times New Roman" panose="02020603050405020304" pitchFamily="18" charset="0"/>
                <a:cs typeface="Times New Roman" panose="02020603050405020304" pitchFamily="18" charset="0"/>
                <a:sym typeface="+mn-ea"/>
              </a:rPr>
              <a:t>most </a:t>
            </a:r>
            <a:r>
              <a:rPr spc="40" dirty="0">
                <a:latin typeface="Times New Roman" panose="02020603050405020304" pitchFamily="18" charset="0"/>
                <a:cs typeface="Times New Roman" panose="02020603050405020304" pitchFamily="18" charset="0"/>
                <a:sym typeface="+mn-ea"/>
              </a:rPr>
              <a:t>widely  </a:t>
            </a:r>
            <a:r>
              <a:rPr spc="105" dirty="0">
                <a:latin typeface="Times New Roman" panose="02020603050405020304" pitchFamily="18" charset="0"/>
                <a:cs typeface="Times New Roman" panose="02020603050405020304" pitchFamily="18" charset="0"/>
                <a:sym typeface="+mn-ea"/>
              </a:rPr>
              <a:t>used </a:t>
            </a:r>
            <a:r>
              <a:rPr spc="70" dirty="0">
                <a:latin typeface="Times New Roman" panose="02020603050405020304" pitchFamily="18" charset="0"/>
                <a:cs typeface="Times New Roman" panose="02020603050405020304" pitchFamily="18" charset="0"/>
                <a:sym typeface="+mn-ea"/>
              </a:rPr>
              <a:t>safe </a:t>
            </a:r>
            <a:r>
              <a:rPr spc="114" dirty="0">
                <a:latin typeface="Times New Roman" panose="02020603050405020304" pitchFamily="18" charset="0"/>
                <a:cs typeface="Times New Roman" panose="02020603050405020304" pitchFamily="18" charset="0"/>
                <a:sym typeface="+mn-ea"/>
              </a:rPr>
              <a:t>mechanisms </a:t>
            </a:r>
            <a:r>
              <a:rPr spc="30" dirty="0">
                <a:latin typeface="Times New Roman" panose="02020603050405020304" pitchFamily="18" charset="0"/>
                <a:cs typeface="Times New Roman" panose="02020603050405020304" pitchFamily="18" charset="0"/>
                <a:sym typeface="+mn-ea"/>
              </a:rPr>
              <a:t>for  </a:t>
            </a:r>
            <a:r>
              <a:rPr spc="70" dirty="0">
                <a:latin typeface="Times New Roman" panose="02020603050405020304" pitchFamily="18" charset="0"/>
                <a:cs typeface="Times New Roman" panose="02020603050405020304" pitchFamily="18" charset="0"/>
                <a:sym typeface="+mn-ea"/>
              </a:rPr>
              <a:t>online </a:t>
            </a:r>
            <a:r>
              <a:rPr spc="80" dirty="0">
                <a:latin typeface="Times New Roman" panose="02020603050405020304" pitchFamily="18" charset="0"/>
                <a:cs typeface="Times New Roman" panose="02020603050405020304" pitchFamily="18" charset="0"/>
                <a:sym typeface="+mn-ea"/>
              </a:rPr>
              <a:t>applications in </a:t>
            </a:r>
            <a:r>
              <a:rPr spc="85" dirty="0">
                <a:latin typeface="Times New Roman" panose="02020603050405020304" pitchFamily="18" charset="0"/>
                <a:cs typeface="Times New Roman" panose="02020603050405020304" pitchFamily="18" charset="0"/>
                <a:sym typeface="+mn-ea"/>
              </a:rPr>
              <a:t> </a:t>
            </a:r>
            <a:r>
              <a:rPr spc="80" dirty="0">
                <a:latin typeface="Times New Roman" panose="02020603050405020304" pitchFamily="18" charset="0"/>
                <a:cs typeface="Times New Roman" panose="02020603050405020304" pitchFamily="18" charset="0"/>
                <a:sym typeface="+mn-ea"/>
              </a:rPr>
              <a:t>the</a:t>
            </a:r>
            <a:r>
              <a:rPr spc="85" dirty="0">
                <a:latin typeface="Times New Roman" panose="02020603050405020304" pitchFamily="18" charset="0"/>
                <a:cs typeface="Times New Roman" panose="02020603050405020304" pitchFamily="18" charset="0"/>
                <a:sym typeface="+mn-ea"/>
              </a:rPr>
              <a:t> </a:t>
            </a:r>
            <a:r>
              <a:rPr spc="60" dirty="0">
                <a:latin typeface="Times New Roman" panose="02020603050405020304" pitchFamily="18" charset="0"/>
                <a:cs typeface="Times New Roman" panose="02020603050405020304" pitchFamily="18" charset="0"/>
                <a:sym typeface="+mn-ea"/>
              </a:rPr>
              <a:t>real</a:t>
            </a:r>
            <a:r>
              <a:rPr spc="65" dirty="0">
                <a:latin typeface="Times New Roman" panose="02020603050405020304" pitchFamily="18" charset="0"/>
                <a:cs typeface="Times New Roman" panose="02020603050405020304" pitchFamily="18" charset="0"/>
                <a:sym typeface="+mn-ea"/>
              </a:rPr>
              <a:t> </a:t>
            </a:r>
            <a:r>
              <a:rPr spc="40" dirty="0">
                <a:latin typeface="Times New Roman" panose="02020603050405020304" pitchFamily="18" charset="0"/>
                <a:cs typeface="Times New Roman" panose="02020603050405020304" pitchFamily="18" charset="0"/>
                <a:sym typeface="+mn-ea"/>
              </a:rPr>
              <a:t>world</a:t>
            </a:r>
            <a:r>
              <a:rPr spc="45" dirty="0">
                <a:latin typeface="Times New Roman" panose="02020603050405020304" pitchFamily="18" charset="0"/>
                <a:cs typeface="Times New Roman" panose="02020603050405020304" pitchFamily="18" charset="0"/>
                <a:sym typeface="+mn-ea"/>
              </a:rPr>
              <a:t> </a:t>
            </a:r>
            <a:r>
              <a:rPr spc="85" dirty="0">
                <a:latin typeface="Times New Roman" panose="02020603050405020304" pitchFamily="18" charset="0"/>
                <a:cs typeface="Times New Roman" panose="02020603050405020304" pitchFamily="18" charset="0"/>
                <a:sym typeface="+mn-ea"/>
              </a:rPr>
              <a:t>is</a:t>
            </a:r>
            <a:r>
              <a:rPr spc="9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password-only</a:t>
            </a:r>
            <a:r>
              <a:rPr spc="80" dirty="0">
                <a:latin typeface="Times New Roman" panose="02020603050405020304" pitchFamily="18" charset="0"/>
                <a:cs typeface="Times New Roman" panose="02020603050405020304" pitchFamily="18" charset="0"/>
                <a:sym typeface="+mn-ea"/>
              </a:rPr>
              <a:t> </a:t>
            </a:r>
            <a:r>
              <a:rPr spc="95" dirty="0">
                <a:latin typeface="Times New Roman" panose="02020603050405020304" pitchFamily="18" charset="0"/>
                <a:cs typeface="Times New Roman" panose="02020603050405020304" pitchFamily="18" charset="0"/>
                <a:sym typeface="+mn-ea"/>
              </a:rPr>
              <a:t>authentication.</a:t>
            </a:r>
            <a:r>
              <a:rPr spc="100" dirty="0">
                <a:latin typeface="Times New Roman" panose="02020603050405020304" pitchFamily="18" charset="0"/>
                <a:cs typeface="Times New Roman" panose="02020603050405020304" pitchFamily="18" charset="0"/>
                <a:sym typeface="+mn-ea"/>
              </a:rPr>
              <a:t> </a:t>
            </a:r>
            <a:r>
              <a:rPr spc="60" dirty="0">
                <a:latin typeface="Times New Roman" panose="02020603050405020304" pitchFamily="18" charset="0"/>
                <a:cs typeface="Times New Roman" panose="02020603050405020304" pitchFamily="18" charset="0"/>
                <a:sym typeface="+mn-ea"/>
              </a:rPr>
              <a:t>However,</a:t>
            </a:r>
            <a:r>
              <a:rPr spc="65" dirty="0">
                <a:latin typeface="Times New Roman" panose="02020603050405020304" pitchFamily="18" charset="0"/>
                <a:cs typeface="Times New Roman" panose="02020603050405020304" pitchFamily="18" charset="0"/>
                <a:sym typeface="+mn-ea"/>
              </a:rPr>
              <a:t> </a:t>
            </a:r>
            <a:r>
              <a:rPr spc="50" dirty="0">
                <a:latin typeface="Times New Roman" panose="02020603050405020304" pitchFamily="18" charset="0"/>
                <a:cs typeface="Times New Roman" panose="02020603050405020304" pitchFamily="18" charset="0"/>
                <a:sym typeface="+mn-ea"/>
              </a:rPr>
              <a:t>it</a:t>
            </a:r>
            <a:r>
              <a:rPr spc="55"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is</a:t>
            </a:r>
            <a:r>
              <a:rPr spc="80"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easily </a:t>
            </a:r>
            <a:r>
              <a:rPr spc="75" dirty="0">
                <a:latin typeface="Times New Roman" panose="02020603050405020304" pitchFamily="18" charset="0"/>
                <a:cs typeface="Times New Roman" panose="02020603050405020304" pitchFamily="18" charset="0"/>
                <a:sym typeface="+mn-ea"/>
              </a:rPr>
              <a:t> vulnerable </a:t>
            </a:r>
            <a:r>
              <a:rPr spc="45" dirty="0">
                <a:latin typeface="Times New Roman" panose="02020603050405020304" pitchFamily="18" charset="0"/>
                <a:cs typeface="Times New Roman" panose="02020603050405020304" pitchFamily="18" charset="0"/>
                <a:sym typeface="+mn-ea"/>
              </a:rPr>
              <a:t>to </a:t>
            </a:r>
            <a:r>
              <a:rPr spc="130" dirty="0">
                <a:latin typeface="Times New Roman" panose="02020603050405020304" pitchFamily="18" charset="0"/>
                <a:cs typeface="Times New Roman" panose="02020603050405020304" pitchFamily="18" charset="0"/>
                <a:sym typeface="+mn-ea"/>
              </a:rPr>
              <a:t>a </a:t>
            </a:r>
            <a:r>
              <a:rPr spc="60" dirty="0">
                <a:latin typeface="Times New Roman" panose="02020603050405020304" pitchFamily="18" charset="0"/>
                <a:cs typeface="Times New Roman" panose="02020603050405020304" pitchFamily="18" charset="0"/>
                <a:sym typeface="+mn-ea"/>
              </a:rPr>
              <a:t>real </a:t>
            </a:r>
            <a:r>
              <a:rPr spc="75" dirty="0">
                <a:latin typeface="Times New Roman" panose="02020603050405020304" pitchFamily="18" charset="0"/>
                <a:cs typeface="Times New Roman" panose="02020603050405020304" pitchFamily="18" charset="0"/>
                <a:sym typeface="+mn-ea"/>
              </a:rPr>
              <a:t>threat </a:t>
            </a:r>
            <a:r>
              <a:rPr spc="95"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password </a:t>
            </a:r>
            <a:r>
              <a:rPr spc="90" dirty="0">
                <a:latin typeface="Times New Roman" panose="02020603050405020304" pitchFamily="18" charset="0"/>
                <a:cs typeface="Times New Roman" panose="02020603050405020304" pitchFamily="18" charset="0"/>
                <a:sym typeface="+mn-ea"/>
              </a:rPr>
              <a:t>leaks </a:t>
            </a:r>
            <a:r>
              <a:rPr spc="110" dirty="0">
                <a:latin typeface="Times New Roman" panose="02020603050405020304" pitchFamily="18" charset="0"/>
                <a:cs typeface="Times New Roman" panose="02020603050405020304" pitchFamily="18" charset="0"/>
                <a:sym typeface="+mn-ea"/>
              </a:rPr>
              <a:t>caused </a:t>
            </a:r>
            <a:r>
              <a:rPr spc="80" dirty="0">
                <a:latin typeface="Times New Roman" panose="02020603050405020304" pitchFamily="18" charset="0"/>
                <a:cs typeface="Times New Roman" panose="02020603050405020304" pitchFamily="18" charset="0"/>
                <a:sym typeface="+mn-ea"/>
              </a:rPr>
              <a:t>by </a:t>
            </a:r>
            <a:r>
              <a:rPr spc="85" dirty="0">
                <a:latin typeface="Times New Roman" panose="02020603050405020304" pitchFamily="18" charset="0"/>
                <a:cs typeface="Times New Roman" panose="02020603050405020304" pitchFamily="18" charset="0"/>
                <a:sym typeface="+mn-ea"/>
              </a:rPr>
              <a:t>both </a:t>
            </a:r>
            <a:r>
              <a:rPr spc="75" dirty="0">
                <a:latin typeface="Times New Roman" panose="02020603050405020304" pitchFamily="18" charset="0"/>
                <a:cs typeface="Times New Roman" panose="02020603050405020304" pitchFamily="18" charset="0"/>
                <a:sym typeface="+mn-ea"/>
              </a:rPr>
              <a:t>internal </a:t>
            </a:r>
            <a:r>
              <a:rPr spc="114" dirty="0">
                <a:latin typeface="Times New Roman" panose="02020603050405020304" pitchFamily="18" charset="0"/>
                <a:cs typeface="Times New Roman" panose="02020603050405020304" pitchFamily="18" charset="0"/>
                <a:sym typeface="+mn-ea"/>
              </a:rPr>
              <a:t>and </a:t>
            </a:r>
            <a:r>
              <a:rPr spc="120"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external</a:t>
            </a:r>
            <a:r>
              <a:rPr spc="75" dirty="0">
                <a:latin typeface="Times New Roman" panose="02020603050405020304" pitchFamily="18" charset="0"/>
                <a:cs typeface="Times New Roman" panose="02020603050405020304" pitchFamily="18" charset="0"/>
                <a:sym typeface="+mn-ea"/>
              </a:rPr>
              <a:t> </a:t>
            </a:r>
            <a:r>
              <a:rPr spc="95" dirty="0">
                <a:latin typeface="Times New Roman" panose="02020603050405020304" pitchFamily="18" charset="0"/>
                <a:cs typeface="Times New Roman" panose="02020603050405020304" pitchFamily="18" charset="0"/>
                <a:sym typeface="+mn-ea"/>
              </a:rPr>
              <a:t>attackers.</a:t>
            </a:r>
            <a:r>
              <a:rPr spc="10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Insiders</a:t>
            </a:r>
            <a:r>
              <a:rPr spc="80" dirty="0">
                <a:latin typeface="Times New Roman" panose="02020603050405020304" pitchFamily="18" charset="0"/>
                <a:cs typeface="Times New Roman" panose="02020603050405020304" pitchFamily="18" charset="0"/>
                <a:sym typeface="+mn-ea"/>
              </a:rPr>
              <a:t> </a:t>
            </a:r>
            <a:r>
              <a:rPr spc="105" dirty="0">
                <a:latin typeface="Times New Roman" panose="02020603050405020304" pitchFamily="18" charset="0"/>
                <a:cs typeface="Times New Roman" panose="02020603050405020304" pitchFamily="18" charset="0"/>
                <a:sym typeface="+mn-ea"/>
              </a:rPr>
              <a:t>may</a:t>
            </a:r>
            <a:r>
              <a:rPr spc="110"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purposefully</a:t>
            </a:r>
            <a:r>
              <a:rPr spc="75" dirty="0">
                <a:latin typeface="Times New Roman" panose="02020603050405020304" pitchFamily="18" charset="0"/>
                <a:cs typeface="Times New Roman" panose="02020603050405020304" pitchFamily="18" charset="0"/>
                <a:sym typeface="+mn-ea"/>
              </a:rPr>
              <a:t> </a:t>
            </a:r>
            <a:r>
              <a:rPr spc="80" dirty="0">
                <a:latin typeface="Times New Roman" panose="02020603050405020304" pitchFamily="18" charset="0"/>
                <a:cs typeface="Times New Roman" panose="02020603050405020304" pitchFamily="18" charset="0"/>
                <a:sym typeface="+mn-ea"/>
              </a:rPr>
              <a:t>steal</a:t>
            </a:r>
            <a:r>
              <a:rPr spc="47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credentials</a:t>
            </a:r>
            <a:r>
              <a:rPr spc="80" dirty="0">
                <a:latin typeface="Times New Roman" panose="02020603050405020304" pitchFamily="18" charset="0"/>
                <a:cs typeface="Times New Roman" panose="02020603050405020304" pitchFamily="18" charset="0"/>
                <a:sym typeface="+mn-ea"/>
              </a:rPr>
              <a:t> </a:t>
            </a:r>
            <a:r>
              <a:rPr spc="40" dirty="0">
                <a:latin typeface="Times New Roman" panose="02020603050405020304" pitchFamily="18" charset="0"/>
                <a:cs typeface="Times New Roman" panose="02020603050405020304" pitchFamily="18" charset="0"/>
                <a:sym typeface="+mn-ea"/>
              </a:rPr>
              <a:t>or </a:t>
            </a:r>
            <a:r>
              <a:rPr spc="45" dirty="0">
                <a:latin typeface="Times New Roman" panose="02020603050405020304" pitchFamily="18" charset="0"/>
                <a:cs typeface="Times New Roman" panose="02020603050405020304" pitchFamily="18" charset="0"/>
                <a:sym typeface="+mn-ea"/>
              </a:rPr>
              <a:t> </a:t>
            </a:r>
            <a:r>
              <a:rPr spc="80" dirty="0">
                <a:latin typeface="Times New Roman" panose="02020603050405020304" pitchFamily="18" charset="0"/>
                <a:cs typeface="Times New Roman" panose="02020603050405020304" pitchFamily="18" charset="0"/>
                <a:sym typeface="+mn-ea"/>
              </a:rPr>
              <a:t>unintentionally </a:t>
            </a:r>
            <a:r>
              <a:rPr spc="85" dirty="0">
                <a:latin typeface="Times New Roman" panose="02020603050405020304" pitchFamily="18" charset="0"/>
                <a:cs typeface="Times New Roman" panose="02020603050405020304" pitchFamily="18" charset="0"/>
                <a:sym typeface="+mn-ea"/>
              </a:rPr>
              <a:t>leak </a:t>
            </a:r>
            <a:r>
              <a:rPr spc="110" dirty="0">
                <a:latin typeface="Times New Roman" panose="02020603050405020304" pitchFamily="18" charset="0"/>
                <a:cs typeface="Times New Roman" panose="02020603050405020304" pitchFamily="18" charset="0"/>
                <a:sym typeface="+mn-ea"/>
              </a:rPr>
              <a:t>them, </a:t>
            </a:r>
            <a:r>
              <a:rPr spc="55" dirty="0">
                <a:latin typeface="Times New Roman" panose="02020603050405020304" pitchFamily="18" charset="0"/>
                <a:cs typeface="Times New Roman" panose="02020603050405020304" pitchFamily="18" charset="0"/>
                <a:sym typeface="+mn-ea"/>
              </a:rPr>
              <a:t>while </a:t>
            </a:r>
            <a:r>
              <a:rPr spc="75" dirty="0">
                <a:latin typeface="Times New Roman" panose="02020603050405020304" pitchFamily="18" charset="0"/>
                <a:cs typeface="Times New Roman" panose="02020603050405020304" pitchFamily="18" charset="0"/>
                <a:sym typeface="+mn-ea"/>
              </a:rPr>
              <a:t>external </a:t>
            </a:r>
            <a:r>
              <a:rPr spc="85" dirty="0">
                <a:latin typeface="Times New Roman" panose="02020603050405020304" pitchFamily="18" charset="0"/>
                <a:cs typeface="Times New Roman" panose="02020603050405020304" pitchFamily="18" charset="0"/>
                <a:sym typeface="+mn-ea"/>
              </a:rPr>
              <a:t>attackers </a:t>
            </a:r>
            <a:r>
              <a:rPr spc="110" dirty="0">
                <a:latin typeface="Times New Roman" panose="02020603050405020304" pitchFamily="18" charset="0"/>
                <a:cs typeface="Times New Roman" panose="02020603050405020304" pitchFamily="18" charset="0"/>
                <a:sym typeface="+mn-ea"/>
              </a:rPr>
              <a:t>may </a:t>
            </a:r>
            <a:r>
              <a:rPr spc="75" dirty="0">
                <a:latin typeface="Times New Roman" panose="02020603050405020304" pitchFamily="18" charset="0"/>
                <a:cs typeface="Times New Roman" panose="02020603050405020304" pitchFamily="18" charset="0"/>
                <a:sym typeface="+mn-ea"/>
              </a:rPr>
              <a:t>compromise the </a:t>
            </a:r>
            <a:r>
              <a:rPr spc="8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password </a:t>
            </a:r>
            <a:r>
              <a:rPr spc="30" dirty="0">
                <a:latin typeface="Times New Roman" panose="02020603050405020304" pitchFamily="18" charset="0"/>
                <a:cs typeface="Times New Roman" panose="02020603050405020304" pitchFamily="18" charset="0"/>
                <a:sym typeface="+mn-ea"/>
              </a:rPr>
              <a:t>file </a:t>
            </a:r>
            <a:r>
              <a:rPr spc="75" dirty="0">
                <a:latin typeface="Times New Roman" panose="02020603050405020304" pitchFamily="18" charset="0"/>
                <a:cs typeface="Times New Roman" panose="02020603050405020304" pitchFamily="18" charset="0"/>
                <a:sym typeface="+mn-ea"/>
              </a:rPr>
              <a:t>kept </a:t>
            </a:r>
            <a:r>
              <a:rPr spc="95" dirty="0">
                <a:latin typeface="Times New Roman" panose="02020603050405020304" pitchFamily="18" charset="0"/>
                <a:cs typeface="Times New Roman" panose="02020603050405020304" pitchFamily="18" charset="0"/>
                <a:sym typeface="+mn-ea"/>
              </a:rPr>
              <a:t>on </a:t>
            </a:r>
            <a:r>
              <a:rPr spc="80" dirty="0">
                <a:latin typeface="Times New Roman" panose="02020603050405020304" pitchFamily="18" charset="0"/>
                <a:cs typeface="Times New Roman" panose="02020603050405020304" pitchFamily="18" charset="0"/>
                <a:sym typeface="+mn-ea"/>
              </a:rPr>
              <a:t>the </a:t>
            </a:r>
            <a:r>
              <a:rPr spc="90" dirty="0">
                <a:latin typeface="Times New Roman" panose="02020603050405020304" pitchFamily="18" charset="0"/>
                <a:cs typeface="Times New Roman" panose="02020603050405020304" pitchFamily="18" charset="0"/>
                <a:sym typeface="+mn-ea"/>
              </a:rPr>
              <a:t>authentication </a:t>
            </a:r>
            <a:r>
              <a:rPr spc="65" dirty="0">
                <a:latin typeface="Times New Roman" panose="02020603050405020304" pitchFamily="18" charset="0"/>
                <a:cs typeface="Times New Roman" panose="02020603050405020304" pitchFamily="18" charset="0"/>
                <a:sym typeface="+mn-ea"/>
              </a:rPr>
              <a:t>server. </a:t>
            </a:r>
            <a:r>
              <a:rPr spc="105" dirty="0">
                <a:latin typeface="Times New Roman" panose="02020603050405020304" pitchFamily="18" charset="0"/>
                <a:cs typeface="Times New Roman" panose="02020603050405020304" pitchFamily="18" charset="0"/>
                <a:sym typeface="+mn-ea"/>
              </a:rPr>
              <a:t>As </a:t>
            </a:r>
            <a:r>
              <a:rPr spc="35" dirty="0">
                <a:latin typeface="Times New Roman" panose="02020603050405020304" pitchFamily="18" charset="0"/>
                <a:cs typeface="Times New Roman" panose="02020603050405020304" pitchFamily="18" charset="0"/>
                <a:sym typeface="+mn-ea"/>
              </a:rPr>
              <a:t>of </a:t>
            </a:r>
            <a:r>
              <a:rPr spc="65" dirty="0">
                <a:latin typeface="Times New Roman" panose="02020603050405020304" pitchFamily="18" charset="0"/>
                <a:cs typeface="Times New Roman" panose="02020603050405020304" pitchFamily="18" charset="0"/>
                <a:sym typeface="+mn-ea"/>
              </a:rPr>
              <a:t>right </a:t>
            </a:r>
            <a:r>
              <a:rPr spc="85" dirty="0">
                <a:latin typeface="Times New Roman" panose="02020603050405020304" pitchFamily="18" charset="0"/>
                <a:cs typeface="Times New Roman" panose="02020603050405020304" pitchFamily="18" charset="0"/>
                <a:sym typeface="+mn-ea"/>
              </a:rPr>
              <a:t>now, </a:t>
            </a:r>
            <a:r>
              <a:rPr spc="60" dirty="0">
                <a:latin typeface="Times New Roman" panose="02020603050405020304" pitchFamily="18" charset="0"/>
                <a:cs typeface="Times New Roman" panose="02020603050405020304" pitchFamily="18" charset="0"/>
                <a:sym typeface="+mn-ea"/>
              </a:rPr>
              <a:t>there are </a:t>
            </a:r>
            <a:r>
              <a:rPr spc="65" dirty="0">
                <a:latin typeface="Times New Roman" panose="02020603050405020304" pitchFamily="18" charset="0"/>
                <a:cs typeface="Times New Roman" panose="02020603050405020304" pitchFamily="18" charset="0"/>
                <a:sym typeface="+mn-ea"/>
              </a:rPr>
              <a:t> </a:t>
            </a:r>
            <a:r>
              <a:rPr spc="30" dirty="0">
                <a:latin typeface="Times New Roman" panose="02020603050405020304" pitchFamily="18" charset="0"/>
                <a:cs typeface="Times New Roman" panose="02020603050405020304" pitchFamily="18" charset="0"/>
                <a:sym typeface="+mn-ea"/>
              </a:rPr>
              <a:t>two</a:t>
            </a:r>
            <a:r>
              <a:rPr spc="35"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primary</a:t>
            </a:r>
            <a:r>
              <a:rPr spc="75" dirty="0">
                <a:latin typeface="Times New Roman" panose="02020603050405020304" pitchFamily="18" charset="0"/>
                <a:cs typeface="Times New Roman" panose="02020603050405020304" pitchFamily="18" charset="0"/>
                <a:sym typeface="+mn-ea"/>
              </a:rPr>
              <a:t> </a:t>
            </a:r>
            <a:r>
              <a:rPr spc="90" dirty="0">
                <a:latin typeface="Times New Roman" panose="02020603050405020304" pitchFamily="18" charset="0"/>
                <a:cs typeface="Times New Roman" panose="02020603050405020304" pitchFamily="18" charset="0"/>
                <a:sym typeface="+mn-ea"/>
              </a:rPr>
              <a:t>methods</a:t>
            </a:r>
            <a:r>
              <a:rPr spc="95" dirty="0">
                <a:latin typeface="Times New Roman" panose="02020603050405020304" pitchFamily="18" charset="0"/>
                <a:cs typeface="Times New Roman" panose="02020603050405020304" pitchFamily="18" charset="0"/>
                <a:sym typeface="+mn-ea"/>
              </a:rPr>
              <a:t> </a:t>
            </a:r>
            <a:r>
              <a:rPr spc="30" dirty="0">
                <a:latin typeface="Times New Roman" panose="02020603050405020304" pitchFamily="18" charset="0"/>
                <a:cs typeface="Times New Roman" panose="02020603050405020304" pitchFamily="18" charset="0"/>
                <a:sym typeface="+mn-ea"/>
              </a:rPr>
              <a:t>for</a:t>
            </a:r>
            <a:r>
              <a:rPr spc="35"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dealing</a:t>
            </a:r>
            <a:r>
              <a:rPr spc="80" dirty="0">
                <a:latin typeface="Times New Roman" panose="02020603050405020304" pitchFamily="18" charset="0"/>
                <a:cs typeface="Times New Roman" panose="02020603050405020304" pitchFamily="18" charset="0"/>
                <a:sym typeface="+mn-ea"/>
              </a:rPr>
              <a:t> </a:t>
            </a:r>
            <a:r>
              <a:rPr spc="60" dirty="0">
                <a:latin typeface="Times New Roman" panose="02020603050405020304" pitchFamily="18" charset="0"/>
                <a:cs typeface="Times New Roman" panose="02020603050405020304" pitchFamily="18" charset="0"/>
                <a:sym typeface="+mn-ea"/>
              </a:rPr>
              <a:t>with</a:t>
            </a:r>
            <a:r>
              <a:rPr spc="65" dirty="0">
                <a:latin typeface="Times New Roman" panose="02020603050405020304" pitchFamily="18" charset="0"/>
                <a:cs typeface="Times New Roman" panose="02020603050405020304" pitchFamily="18" charset="0"/>
                <a:sym typeface="+mn-ea"/>
              </a:rPr>
              <a:t> </a:t>
            </a:r>
            <a:r>
              <a:rPr spc="80" dirty="0">
                <a:latin typeface="Times New Roman" panose="02020603050405020304" pitchFamily="18" charset="0"/>
                <a:cs typeface="Times New Roman" panose="02020603050405020304" pitchFamily="18" charset="0"/>
                <a:sym typeface="+mn-ea"/>
              </a:rPr>
              <a:t>the</a:t>
            </a:r>
            <a:r>
              <a:rPr spc="85" dirty="0">
                <a:latin typeface="Times New Roman" panose="02020603050405020304" pitchFamily="18" charset="0"/>
                <a:cs typeface="Times New Roman" panose="02020603050405020304" pitchFamily="18" charset="0"/>
                <a:sym typeface="+mn-ea"/>
              </a:rPr>
              <a:t> leak:</a:t>
            </a:r>
            <a:r>
              <a:rPr spc="90" dirty="0">
                <a:latin typeface="Times New Roman" panose="02020603050405020304" pitchFamily="18" charset="0"/>
                <a:cs typeface="Times New Roman" panose="02020603050405020304" pitchFamily="18" charset="0"/>
                <a:sym typeface="+mn-ea"/>
              </a:rPr>
              <a:t> </a:t>
            </a:r>
            <a:r>
              <a:rPr spc="80" dirty="0">
                <a:latin typeface="Times New Roman" panose="02020603050405020304" pitchFamily="18" charset="0"/>
                <a:cs typeface="Times New Roman" panose="02020603050405020304" pitchFamily="18" charset="0"/>
                <a:sym typeface="+mn-ea"/>
              </a:rPr>
              <a:t>the</a:t>
            </a:r>
            <a:r>
              <a:rPr spc="85" dirty="0">
                <a:latin typeface="Times New Roman" panose="02020603050405020304" pitchFamily="18" charset="0"/>
                <a:cs typeface="Times New Roman" panose="02020603050405020304" pitchFamily="18" charset="0"/>
                <a:sym typeface="+mn-ea"/>
              </a:rPr>
              <a:t> </a:t>
            </a:r>
            <a:r>
              <a:rPr spc="114" dirty="0">
                <a:latin typeface="Times New Roman" panose="02020603050405020304" pitchFamily="18" charset="0"/>
                <a:cs typeface="Times New Roman" panose="02020603050405020304" pitchFamily="18" charset="0"/>
                <a:sym typeface="+mn-ea"/>
              </a:rPr>
              <a:t>use </a:t>
            </a:r>
            <a:r>
              <a:rPr spc="35" dirty="0">
                <a:latin typeface="Times New Roman" panose="02020603050405020304" pitchFamily="18" charset="0"/>
                <a:cs typeface="Times New Roman" panose="02020603050405020304" pitchFamily="18" charset="0"/>
                <a:sym typeface="+mn-ea"/>
              </a:rPr>
              <a:t>of</a:t>
            </a:r>
            <a:r>
              <a:rPr spc="40" dirty="0">
                <a:latin typeface="Times New Roman" panose="02020603050405020304" pitchFamily="18" charset="0"/>
                <a:cs typeface="Times New Roman" panose="02020603050405020304" pitchFamily="18" charset="0"/>
                <a:sym typeface="+mn-ea"/>
              </a:rPr>
              <a:t> </a:t>
            </a:r>
            <a:r>
              <a:rPr spc="60" dirty="0">
                <a:latin typeface="Times New Roman" panose="02020603050405020304" pitchFamily="18" charset="0"/>
                <a:cs typeface="Times New Roman" panose="02020603050405020304" pitchFamily="18" charset="0"/>
                <a:sym typeface="+mn-ea"/>
              </a:rPr>
              <a:t>honeyword </a:t>
            </a:r>
            <a:r>
              <a:rPr spc="65" dirty="0">
                <a:latin typeface="Times New Roman" panose="02020603050405020304" pitchFamily="18" charset="0"/>
                <a:cs typeface="Times New Roman" panose="02020603050405020304" pitchFamily="18" charset="0"/>
                <a:sym typeface="+mn-ea"/>
              </a:rPr>
              <a:t> </a:t>
            </a:r>
            <a:r>
              <a:rPr spc="85" dirty="0">
                <a:latin typeface="Times New Roman" panose="02020603050405020304" pitchFamily="18" charset="0"/>
                <a:cs typeface="Times New Roman" panose="02020603050405020304" pitchFamily="18" charset="0"/>
                <a:sym typeface="+mn-ea"/>
              </a:rPr>
              <a:t>technique </a:t>
            </a:r>
            <a:r>
              <a:rPr spc="30" dirty="0">
                <a:latin typeface="Times New Roman" panose="02020603050405020304" pitchFamily="18" charset="0"/>
                <a:cs typeface="Times New Roman" panose="02020603050405020304" pitchFamily="18" charset="0"/>
                <a:sym typeface="+mn-ea"/>
              </a:rPr>
              <a:t>for </a:t>
            </a:r>
            <a:r>
              <a:rPr spc="75" dirty="0">
                <a:latin typeface="Times New Roman" panose="02020603050405020304" pitchFamily="18" charset="0"/>
                <a:cs typeface="Times New Roman" panose="02020603050405020304" pitchFamily="18" charset="0"/>
                <a:sym typeface="+mn-ea"/>
              </a:rPr>
              <a:t>external </a:t>
            </a:r>
            <a:r>
              <a:rPr spc="85" dirty="0">
                <a:latin typeface="Times New Roman" panose="02020603050405020304" pitchFamily="18" charset="0"/>
                <a:cs typeface="Times New Roman" panose="02020603050405020304" pitchFamily="18" charset="0"/>
                <a:sym typeface="+mn-ea"/>
              </a:rPr>
              <a:t>attackers </a:t>
            </a:r>
            <a:r>
              <a:rPr spc="114" dirty="0">
                <a:latin typeface="Times New Roman" panose="02020603050405020304" pitchFamily="18" charset="0"/>
                <a:cs typeface="Times New Roman" panose="02020603050405020304" pitchFamily="18" charset="0"/>
                <a:sym typeface="+mn-ea"/>
              </a:rPr>
              <a:t>and </a:t>
            </a:r>
            <a:r>
              <a:rPr spc="95" dirty="0">
                <a:latin typeface="Times New Roman" panose="02020603050405020304" pitchFamily="18" charset="0"/>
                <a:cs typeface="Times New Roman" panose="02020603050405020304" pitchFamily="18" charset="0"/>
                <a:sym typeface="+mn-ea"/>
              </a:rPr>
              <a:t>augmented </a:t>
            </a:r>
            <a:r>
              <a:rPr spc="85" dirty="0">
                <a:latin typeface="Times New Roman" panose="02020603050405020304" pitchFamily="18" charset="0"/>
                <a:cs typeface="Times New Roman" panose="02020603050405020304" pitchFamily="18" charset="0"/>
                <a:sym typeface="+mn-ea"/>
              </a:rPr>
              <a:t>password-authentication </a:t>
            </a:r>
            <a:r>
              <a:rPr spc="9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key</a:t>
            </a:r>
            <a:r>
              <a:rPr spc="80" dirty="0">
                <a:latin typeface="Times New Roman" panose="02020603050405020304" pitchFamily="18" charset="0"/>
                <a:cs typeface="Times New Roman" panose="02020603050405020304" pitchFamily="18" charset="0"/>
                <a:sym typeface="+mn-ea"/>
              </a:rPr>
              <a:t> </a:t>
            </a:r>
            <a:r>
              <a:rPr spc="95" dirty="0">
                <a:latin typeface="Times New Roman" panose="02020603050405020304" pitchFamily="18" charset="0"/>
                <a:cs typeface="Times New Roman" panose="02020603050405020304" pitchFamily="18" charset="0"/>
                <a:sym typeface="+mn-ea"/>
              </a:rPr>
              <a:t>exchange</a:t>
            </a:r>
            <a:r>
              <a:rPr spc="100" dirty="0">
                <a:latin typeface="Times New Roman" panose="02020603050405020304" pitchFamily="18" charset="0"/>
                <a:cs typeface="Times New Roman" panose="02020603050405020304" pitchFamily="18" charset="0"/>
                <a:sym typeface="+mn-ea"/>
              </a:rPr>
              <a:t> </a:t>
            </a:r>
            <a:r>
              <a:rPr spc="50" dirty="0">
                <a:latin typeface="Times New Roman" panose="02020603050405020304" pitchFamily="18" charset="0"/>
                <a:cs typeface="Times New Roman" panose="02020603050405020304" pitchFamily="18" charset="0"/>
                <a:sym typeface="+mn-ea"/>
              </a:rPr>
              <a:t>(aPAKE)</a:t>
            </a:r>
            <a:r>
              <a:rPr spc="55" dirty="0">
                <a:latin typeface="Times New Roman" panose="02020603050405020304" pitchFamily="18" charset="0"/>
                <a:cs typeface="Times New Roman" panose="02020603050405020304" pitchFamily="18" charset="0"/>
                <a:sym typeface="+mn-ea"/>
              </a:rPr>
              <a:t> </a:t>
            </a:r>
            <a:r>
              <a:rPr spc="30" dirty="0">
                <a:latin typeface="Times New Roman" panose="02020603050405020304" pitchFamily="18" charset="0"/>
                <a:cs typeface="Times New Roman" panose="02020603050405020304" pitchFamily="18" charset="0"/>
                <a:sym typeface="+mn-ea"/>
              </a:rPr>
              <a:t>for</a:t>
            </a:r>
            <a:r>
              <a:rPr spc="370" dirty="0">
                <a:latin typeface="Times New Roman" panose="02020603050405020304" pitchFamily="18" charset="0"/>
                <a:cs typeface="Times New Roman" panose="02020603050405020304" pitchFamily="18" charset="0"/>
                <a:sym typeface="+mn-ea"/>
              </a:rPr>
              <a:t> </a:t>
            </a:r>
            <a:r>
              <a:rPr spc="85" dirty="0">
                <a:latin typeface="Times New Roman" panose="02020603050405020304" pitchFamily="18" charset="0"/>
                <a:cs typeface="Times New Roman" panose="02020603050405020304" pitchFamily="18" charset="0"/>
                <a:sym typeface="+mn-ea"/>
              </a:rPr>
              <a:t>insiders.</a:t>
            </a:r>
            <a:r>
              <a:rPr spc="90" dirty="0">
                <a:latin typeface="Times New Roman" panose="02020603050405020304" pitchFamily="18" charset="0"/>
                <a:cs typeface="Times New Roman" panose="02020603050405020304" pitchFamily="18" charset="0"/>
                <a:sym typeface="+mn-ea"/>
              </a:rPr>
              <a:t> </a:t>
            </a:r>
            <a:r>
              <a:rPr spc="140" dirty="0">
                <a:latin typeface="Times New Roman" panose="02020603050405020304" pitchFamily="18" charset="0"/>
                <a:cs typeface="Times New Roman" panose="02020603050405020304" pitchFamily="18" charset="0"/>
                <a:sym typeface="+mn-ea"/>
              </a:rPr>
              <a:t>But</a:t>
            </a:r>
            <a:r>
              <a:rPr spc="145" dirty="0">
                <a:latin typeface="Times New Roman" panose="02020603050405020304" pitchFamily="18" charset="0"/>
                <a:cs typeface="Times New Roman" panose="02020603050405020304" pitchFamily="18" charset="0"/>
                <a:sym typeface="+mn-ea"/>
              </a:rPr>
              <a:t> </a:t>
            </a:r>
            <a:r>
              <a:rPr spc="90" dirty="0">
                <a:latin typeface="Times New Roman" panose="02020603050405020304" pitchFamily="18" charset="0"/>
                <a:cs typeface="Times New Roman" panose="02020603050405020304" pitchFamily="18" charset="0"/>
                <a:sym typeface="+mn-ea"/>
              </a:rPr>
              <a:t>none</a:t>
            </a:r>
            <a:r>
              <a:rPr spc="95" dirty="0">
                <a:latin typeface="Times New Roman" panose="02020603050405020304" pitchFamily="18" charset="0"/>
                <a:cs typeface="Times New Roman" panose="02020603050405020304" pitchFamily="18" charset="0"/>
                <a:sym typeface="+mn-ea"/>
              </a:rPr>
              <a:t> </a:t>
            </a:r>
            <a:r>
              <a:rPr spc="35" dirty="0">
                <a:latin typeface="Times New Roman" panose="02020603050405020304" pitchFamily="18" charset="0"/>
                <a:cs typeface="Times New Roman" panose="02020603050405020304" pitchFamily="18" charset="0"/>
                <a:sym typeface="+mn-ea"/>
              </a:rPr>
              <a:t>of</a:t>
            </a:r>
            <a:r>
              <a:rPr spc="40" dirty="0">
                <a:latin typeface="Times New Roman" panose="02020603050405020304" pitchFamily="18" charset="0"/>
                <a:cs typeface="Times New Roman" panose="02020603050405020304" pitchFamily="18" charset="0"/>
                <a:sym typeface="+mn-ea"/>
              </a:rPr>
              <a:t> </a:t>
            </a:r>
            <a:r>
              <a:rPr spc="100" dirty="0">
                <a:latin typeface="Times New Roman" panose="02020603050405020304" pitchFamily="18" charset="0"/>
                <a:cs typeface="Times New Roman" panose="02020603050405020304" pitchFamily="18" charset="0"/>
                <a:sym typeface="+mn-ea"/>
              </a:rPr>
              <a:t>them  </a:t>
            </a:r>
            <a:r>
              <a:rPr spc="65" dirty="0">
                <a:latin typeface="Times New Roman" panose="02020603050405020304" pitchFamily="18" charset="0"/>
                <a:cs typeface="Times New Roman" panose="02020603050405020304" pitchFamily="18" charset="0"/>
                <a:sym typeface="+mn-ea"/>
              </a:rPr>
              <a:t>are</a:t>
            </a:r>
            <a:r>
              <a:rPr spc="44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able  </a:t>
            </a:r>
            <a:r>
              <a:rPr spc="40" dirty="0">
                <a:latin typeface="Times New Roman" panose="02020603050405020304" pitchFamily="18" charset="0"/>
                <a:cs typeface="Times New Roman" panose="02020603050405020304" pitchFamily="18" charset="0"/>
                <a:sym typeface="+mn-ea"/>
              </a:rPr>
              <a:t>to </a:t>
            </a:r>
            <a:r>
              <a:rPr spc="45" dirty="0">
                <a:latin typeface="Times New Roman" panose="02020603050405020304" pitchFamily="18" charset="0"/>
                <a:cs typeface="Times New Roman" panose="02020603050405020304" pitchFamily="18" charset="0"/>
                <a:sym typeface="+mn-ea"/>
              </a:rPr>
              <a:t> </a:t>
            </a:r>
            <a:r>
              <a:rPr spc="85" dirty="0">
                <a:latin typeface="Times New Roman" panose="02020603050405020304" pitchFamily="18" charset="0"/>
                <a:cs typeface="Times New Roman" panose="02020603050405020304" pitchFamily="18" charset="0"/>
                <a:sym typeface="+mn-ea"/>
              </a:rPr>
              <a:t>withstand</a:t>
            </a:r>
            <a:r>
              <a:rPr spc="90" dirty="0">
                <a:latin typeface="Times New Roman" panose="02020603050405020304" pitchFamily="18" charset="0"/>
                <a:cs typeface="Times New Roman" panose="02020603050405020304" pitchFamily="18" charset="0"/>
                <a:sym typeface="+mn-ea"/>
              </a:rPr>
              <a:t> </a:t>
            </a:r>
            <a:r>
              <a:rPr spc="85" dirty="0">
                <a:latin typeface="Times New Roman" panose="02020603050405020304" pitchFamily="18" charset="0"/>
                <a:cs typeface="Times New Roman" panose="02020603050405020304" pitchFamily="18" charset="0"/>
                <a:sym typeface="+mn-ea"/>
              </a:rPr>
              <a:t>both</a:t>
            </a:r>
            <a:r>
              <a:rPr spc="9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blows.</a:t>
            </a:r>
            <a:r>
              <a:rPr spc="80" dirty="0">
                <a:latin typeface="Times New Roman" panose="02020603050405020304" pitchFamily="18" charset="0"/>
                <a:cs typeface="Times New Roman" panose="02020603050405020304" pitchFamily="18" charset="0"/>
                <a:sym typeface="+mn-ea"/>
              </a:rPr>
              <a:t> </a:t>
            </a:r>
            <a:r>
              <a:rPr spc="95" dirty="0">
                <a:latin typeface="Times New Roman" panose="02020603050405020304" pitchFamily="18" charset="0"/>
                <a:cs typeface="Times New Roman" panose="02020603050405020304" pitchFamily="18" charset="0"/>
                <a:sym typeface="+mn-ea"/>
              </a:rPr>
              <a:t>In</a:t>
            </a:r>
            <a:r>
              <a:rPr spc="100" dirty="0">
                <a:latin typeface="Times New Roman" panose="02020603050405020304" pitchFamily="18" charset="0"/>
                <a:cs typeface="Times New Roman" panose="02020603050405020304" pitchFamily="18" charset="0"/>
                <a:sym typeface="+mn-ea"/>
              </a:rPr>
              <a:t> </a:t>
            </a:r>
            <a:r>
              <a:rPr spc="45" dirty="0">
                <a:latin typeface="Times New Roman" panose="02020603050405020304" pitchFamily="18" charset="0"/>
                <a:cs typeface="Times New Roman" panose="02020603050405020304" pitchFamily="18" charset="0"/>
                <a:sym typeface="+mn-ea"/>
              </a:rPr>
              <a:t>order</a:t>
            </a:r>
            <a:r>
              <a:rPr spc="50" dirty="0">
                <a:latin typeface="Times New Roman" panose="02020603050405020304" pitchFamily="18" charset="0"/>
                <a:cs typeface="Times New Roman" panose="02020603050405020304" pitchFamily="18" charset="0"/>
                <a:sym typeface="+mn-ea"/>
              </a:rPr>
              <a:t> </a:t>
            </a:r>
            <a:r>
              <a:rPr spc="45" dirty="0">
                <a:latin typeface="Times New Roman" panose="02020603050405020304" pitchFamily="18" charset="0"/>
                <a:cs typeface="Times New Roman" panose="02020603050405020304" pitchFamily="18" charset="0"/>
                <a:sym typeface="+mn-ea"/>
              </a:rPr>
              <a:t>to</a:t>
            </a:r>
            <a:r>
              <a:rPr spc="50" dirty="0">
                <a:latin typeface="Times New Roman" panose="02020603050405020304" pitchFamily="18" charset="0"/>
                <a:cs typeface="Times New Roman" panose="02020603050405020304" pitchFamily="18" charset="0"/>
                <a:sym typeface="+mn-ea"/>
              </a:rPr>
              <a:t> </a:t>
            </a:r>
            <a:r>
              <a:rPr spc="55" dirty="0">
                <a:latin typeface="Times New Roman" panose="02020603050405020304" pitchFamily="18" charset="0"/>
                <a:cs typeface="Times New Roman" panose="02020603050405020304" pitchFamily="18" charset="0"/>
                <a:sym typeface="+mn-ea"/>
              </a:rPr>
              <a:t>bridge</a:t>
            </a:r>
            <a:r>
              <a:rPr spc="6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the  </a:t>
            </a:r>
            <a:r>
              <a:rPr spc="105" dirty="0">
                <a:latin typeface="Times New Roman" panose="02020603050405020304" pitchFamily="18" charset="0"/>
                <a:cs typeface="Times New Roman" panose="02020603050405020304" pitchFamily="18" charset="0"/>
                <a:sym typeface="+mn-ea"/>
              </a:rPr>
              <a:t>gap,  </a:t>
            </a:r>
            <a:r>
              <a:rPr spc="20" dirty="0">
                <a:latin typeface="Times New Roman" panose="02020603050405020304" pitchFamily="18" charset="0"/>
                <a:cs typeface="Times New Roman" panose="02020603050405020304" pitchFamily="18" charset="0"/>
                <a:sym typeface="+mn-ea"/>
              </a:rPr>
              <a:t>we  </a:t>
            </a:r>
            <a:r>
              <a:rPr spc="80" dirty="0">
                <a:latin typeface="Times New Roman" panose="02020603050405020304" pitchFamily="18" charset="0"/>
                <a:cs typeface="Times New Roman" panose="02020603050405020304" pitchFamily="18" charset="0"/>
                <a:sym typeface="+mn-ea"/>
              </a:rPr>
              <a:t>introduce  the </a:t>
            </a:r>
            <a:r>
              <a:rPr spc="85" dirty="0">
                <a:latin typeface="Times New Roman" panose="02020603050405020304" pitchFamily="18" charset="0"/>
                <a:cs typeface="Times New Roman" panose="02020603050405020304" pitchFamily="18" charset="0"/>
                <a:sym typeface="+mn-ea"/>
              </a:rPr>
              <a:t> concept </a:t>
            </a:r>
            <a:r>
              <a:rPr spc="35" dirty="0">
                <a:latin typeface="Times New Roman" panose="02020603050405020304" pitchFamily="18" charset="0"/>
                <a:cs typeface="Times New Roman" panose="02020603050405020304" pitchFamily="18" charset="0"/>
                <a:sym typeface="+mn-ea"/>
              </a:rPr>
              <a:t>of  </a:t>
            </a:r>
            <a:r>
              <a:rPr spc="80" dirty="0">
                <a:latin typeface="Times New Roman" panose="02020603050405020304" pitchFamily="18" charset="0"/>
                <a:cs typeface="Times New Roman" panose="02020603050405020304" pitchFamily="18" charset="0"/>
                <a:sym typeface="+mn-ea"/>
              </a:rPr>
              <a:t>honey </a:t>
            </a:r>
            <a:r>
              <a:rPr spc="114" dirty="0">
                <a:latin typeface="Times New Roman" panose="02020603050405020304" pitchFamily="18" charset="0"/>
                <a:cs typeface="Times New Roman" panose="02020603050405020304" pitchFamily="18" charset="0"/>
                <a:sym typeface="+mn-ea"/>
              </a:rPr>
              <a:t>PAKE </a:t>
            </a:r>
            <a:r>
              <a:rPr spc="70" dirty="0">
                <a:latin typeface="Times New Roman" panose="02020603050405020304" pitchFamily="18" charset="0"/>
                <a:cs typeface="Times New Roman" panose="02020603050405020304" pitchFamily="18" charset="0"/>
                <a:sym typeface="+mn-ea"/>
              </a:rPr>
              <a:t>(HPAKE), </a:t>
            </a:r>
            <a:r>
              <a:rPr spc="90" dirty="0">
                <a:latin typeface="Times New Roman" panose="02020603050405020304" pitchFamily="18" charset="0"/>
                <a:cs typeface="Times New Roman" panose="02020603050405020304" pitchFamily="18" charset="0"/>
                <a:sym typeface="+mn-ea"/>
              </a:rPr>
              <a:t>which </a:t>
            </a:r>
            <a:r>
              <a:rPr spc="85" dirty="0">
                <a:latin typeface="Times New Roman" panose="02020603050405020304" pitchFamily="18" charset="0"/>
                <a:cs typeface="Times New Roman" panose="02020603050405020304" pitchFamily="18" charset="0"/>
                <a:sym typeface="+mn-ea"/>
              </a:rPr>
              <a:t>enables </a:t>
            </a:r>
            <a:r>
              <a:rPr spc="75" dirty="0">
                <a:latin typeface="Times New Roman" panose="02020603050405020304" pitchFamily="18" charset="0"/>
                <a:cs typeface="Times New Roman" panose="02020603050405020304" pitchFamily="18" charset="0"/>
                <a:sym typeface="+mn-ea"/>
              </a:rPr>
              <a:t>the </a:t>
            </a:r>
            <a:r>
              <a:rPr spc="90" dirty="0">
                <a:latin typeface="Times New Roman" panose="02020603050405020304" pitchFamily="18" charset="0"/>
                <a:cs typeface="Times New Roman" panose="02020603050405020304" pitchFamily="18" charset="0"/>
                <a:sym typeface="+mn-ea"/>
              </a:rPr>
              <a:t>authentication </a:t>
            </a:r>
            <a:r>
              <a:rPr spc="50" dirty="0">
                <a:latin typeface="Times New Roman" panose="02020603050405020304" pitchFamily="18" charset="0"/>
                <a:cs typeface="Times New Roman" panose="02020603050405020304" pitchFamily="18" charset="0"/>
                <a:sym typeface="+mn-ea"/>
              </a:rPr>
              <a:t>server </a:t>
            </a:r>
            <a:r>
              <a:rPr spc="55" dirty="0">
                <a:latin typeface="Times New Roman" panose="02020603050405020304" pitchFamily="18" charset="0"/>
                <a:cs typeface="Times New Roman" panose="02020603050405020304" pitchFamily="18" charset="0"/>
                <a:sym typeface="+mn-ea"/>
              </a:rPr>
              <a:t> </a:t>
            </a:r>
            <a:r>
              <a:rPr spc="45" dirty="0">
                <a:latin typeface="Times New Roman" panose="02020603050405020304" pitchFamily="18" charset="0"/>
                <a:cs typeface="Times New Roman" panose="02020603050405020304" pitchFamily="18" charset="0"/>
                <a:sym typeface="+mn-ea"/>
              </a:rPr>
              <a:t>to</a:t>
            </a:r>
            <a:r>
              <a:rPr spc="50" dirty="0">
                <a:latin typeface="Times New Roman" panose="02020603050405020304" pitchFamily="18" charset="0"/>
                <a:cs typeface="Times New Roman" panose="02020603050405020304" pitchFamily="18" charset="0"/>
                <a:sym typeface="+mn-ea"/>
              </a:rPr>
              <a:t> </a:t>
            </a:r>
            <a:r>
              <a:rPr spc="55" dirty="0">
                <a:latin typeface="Times New Roman" panose="02020603050405020304" pitchFamily="18" charset="0"/>
                <a:cs typeface="Times New Roman" panose="02020603050405020304" pitchFamily="18" charset="0"/>
                <a:sym typeface="+mn-ea"/>
              </a:rPr>
              <a:t>identify</a:t>
            </a:r>
            <a:r>
              <a:rPr spc="6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password</a:t>
            </a:r>
            <a:r>
              <a:rPr spc="80" dirty="0">
                <a:latin typeface="Times New Roman" panose="02020603050405020304" pitchFamily="18" charset="0"/>
                <a:cs typeface="Times New Roman" panose="02020603050405020304" pitchFamily="18" charset="0"/>
                <a:sym typeface="+mn-ea"/>
              </a:rPr>
              <a:t> </a:t>
            </a:r>
            <a:r>
              <a:rPr spc="90" dirty="0">
                <a:latin typeface="Times New Roman" panose="02020603050405020304" pitchFamily="18" charset="0"/>
                <a:cs typeface="Times New Roman" panose="02020603050405020304" pitchFamily="18" charset="0"/>
                <a:sym typeface="+mn-ea"/>
              </a:rPr>
              <a:t>leaks</a:t>
            </a:r>
            <a:r>
              <a:rPr spc="95" dirty="0">
                <a:latin typeface="Times New Roman" panose="02020603050405020304" pitchFamily="18" charset="0"/>
                <a:cs typeface="Times New Roman" panose="02020603050405020304" pitchFamily="18" charset="0"/>
                <a:sym typeface="+mn-ea"/>
              </a:rPr>
              <a:t> </a:t>
            </a:r>
            <a:r>
              <a:rPr spc="114" dirty="0">
                <a:latin typeface="Times New Roman" panose="02020603050405020304" pitchFamily="18" charset="0"/>
                <a:cs typeface="Times New Roman" panose="02020603050405020304" pitchFamily="18" charset="0"/>
                <a:sym typeface="+mn-ea"/>
              </a:rPr>
              <a:t>and</a:t>
            </a:r>
            <a:r>
              <a:rPr spc="120" dirty="0">
                <a:latin typeface="Times New Roman" panose="02020603050405020304" pitchFamily="18" charset="0"/>
                <a:cs typeface="Times New Roman" panose="02020603050405020304" pitchFamily="18" charset="0"/>
                <a:sym typeface="+mn-ea"/>
              </a:rPr>
              <a:t> </a:t>
            </a:r>
            <a:r>
              <a:rPr spc="45" dirty="0">
                <a:latin typeface="Times New Roman" panose="02020603050405020304" pitchFamily="18" charset="0"/>
                <a:cs typeface="Times New Roman" panose="02020603050405020304" pitchFamily="18" charset="0"/>
                <a:sym typeface="+mn-ea"/>
              </a:rPr>
              <a:t>provide</a:t>
            </a:r>
            <a:r>
              <a:rPr spc="50" dirty="0">
                <a:latin typeface="Times New Roman" panose="02020603050405020304" pitchFamily="18" charset="0"/>
                <a:cs typeface="Times New Roman" panose="02020603050405020304" pitchFamily="18" charset="0"/>
                <a:sym typeface="+mn-ea"/>
              </a:rPr>
              <a:t> </a:t>
            </a:r>
            <a:r>
              <a:rPr spc="75" dirty="0">
                <a:latin typeface="Times New Roman" panose="02020603050405020304" pitchFamily="18" charset="0"/>
                <a:cs typeface="Times New Roman" panose="02020603050405020304" pitchFamily="18" charset="0"/>
                <a:sym typeface="+mn-ea"/>
              </a:rPr>
              <a:t>security</a:t>
            </a:r>
            <a:r>
              <a:rPr spc="80" dirty="0">
                <a:latin typeface="Times New Roman" panose="02020603050405020304" pitchFamily="18" charset="0"/>
                <a:cs typeface="Times New Roman" panose="02020603050405020304" pitchFamily="18" charset="0"/>
                <a:sym typeface="+mn-ea"/>
              </a:rPr>
              <a:t> </a:t>
            </a:r>
            <a:r>
              <a:rPr spc="95" dirty="0">
                <a:latin typeface="Times New Roman" panose="02020603050405020304" pitchFamily="18" charset="0"/>
                <a:cs typeface="Times New Roman" panose="02020603050405020304" pitchFamily="18" charset="0"/>
                <a:sym typeface="+mn-ea"/>
              </a:rPr>
              <a:t>that</a:t>
            </a:r>
            <a:r>
              <a:rPr spc="100"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goes</a:t>
            </a:r>
            <a:r>
              <a:rPr spc="75"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beyond</a:t>
            </a:r>
            <a:r>
              <a:rPr spc="75" dirty="0">
                <a:latin typeface="Times New Roman" panose="02020603050405020304" pitchFamily="18" charset="0"/>
                <a:cs typeface="Times New Roman" panose="02020603050405020304" pitchFamily="18" charset="0"/>
                <a:sym typeface="+mn-ea"/>
              </a:rPr>
              <a:t> the </a:t>
            </a:r>
            <a:r>
              <a:rPr spc="80" dirty="0">
                <a:latin typeface="Times New Roman" panose="02020603050405020304" pitchFamily="18" charset="0"/>
                <a:cs typeface="Times New Roman" panose="02020603050405020304" pitchFamily="18" charset="0"/>
                <a:sym typeface="+mn-ea"/>
              </a:rPr>
              <a:t> </a:t>
            </a:r>
            <a:r>
              <a:rPr spc="70" dirty="0">
                <a:latin typeface="Times New Roman" panose="02020603050405020304" pitchFamily="18" charset="0"/>
                <a:cs typeface="Times New Roman" panose="02020603050405020304" pitchFamily="18" charset="0"/>
                <a:sym typeface="+mn-ea"/>
              </a:rPr>
              <a:t>limitations</a:t>
            </a:r>
            <a:r>
              <a:rPr spc="155" dirty="0">
                <a:latin typeface="Times New Roman" panose="02020603050405020304" pitchFamily="18" charset="0"/>
                <a:cs typeface="Times New Roman" panose="02020603050405020304" pitchFamily="18" charset="0"/>
                <a:sym typeface="+mn-ea"/>
              </a:rPr>
              <a:t> </a:t>
            </a:r>
            <a:r>
              <a:rPr spc="35" dirty="0">
                <a:latin typeface="Times New Roman" panose="02020603050405020304" pitchFamily="18" charset="0"/>
                <a:cs typeface="Times New Roman" panose="02020603050405020304" pitchFamily="18" charset="0"/>
                <a:sym typeface="+mn-ea"/>
              </a:rPr>
              <a:t>of</a:t>
            </a:r>
            <a:r>
              <a:rPr spc="140" dirty="0">
                <a:latin typeface="Times New Roman" panose="02020603050405020304" pitchFamily="18" charset="0"/>
                <a:cs typeface="Times New Roman" panose="02020603050405020304" pitchFamily="18" charset="0"/>
                <a:sym typeface="+mn-ea"/>
              </a:rPr>
              <a:t> </a:t>
            </a:r>
            <a:r>
              <a:rPr spc="130" dirty="0">
                <a:latin typeface="Times New Roman" panose="02020603050405020304" pitchFamily="18" charset="0"/>
                <a:cs typeface="Times New Roman" panose="02020603050405020304" pitchFamily="18" charset="0"/>
                <a:sym typeface="+mn-ea"/>
              </a:rPr>
              <a:t>aPAKE.</a:t>
            </a:r>
            <a:endParaRPr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idx="10"/>
          </p:nvPr>
        </p:nvSpPr>
        <p:spPr>
          <a:xfrm>
            <a:off x="457200" y="4702970"/>
            <a:ext cx="2133600" cy="273900"/>
          </a:xfrm>
        </p:spPr>
        <p:txBody>
          <a:bodyPr/>
          <a:lstStyle/>
          <a:p>
            <a:r>
              <a:rPr lang="en-US" dirty="0"/>
              <a:t>26-03-2024</a:t>
            </a:r>
          </a:p>
        </p:txBody>
      </p:sp>
      <p:sp>
        <p:nvSpPr>
          <p:cNvPr id="4" name="Footer Placeholder 3"/>
          <p:cNvSpPr>
            <a:spLocks noGrp="1"/>
          </p:cNvSpPr>
          <p:nvPr>
            <p:ph type="ftr" idx="11"/>
          </p:nvPr>
        </p:nvSpPr>
        <p:spPr>
          <a:xfrm>
            <a:off x="3124199" y="4702970"/>
            <a:ext cx="2895600" cy="273900"/>
          </a:xfrm>
        </p:spPr>
        <p:txBody>
          <a:bodyPr/>
          <a:lstStyle/>
          <a:p>
            <a:r>
              <a:rPr lang="en-US" dirty="0"/>
              <a:t>Department of Computer Science and Engineering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5B0E-CAE8-9E99-36C7-E3F7CD13F080}"/>
              </a:ext>
            </a:extLst>
          </p:cNvPr>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Introduction</a:t>
            </a:r>
          </a:p>
        </p:txBody>
      </p:sp>
      <p:sp>
        <p:nvSpPr>
          <p:cNvPr id="4" name="Date Placeholder 3">
            <a:extLst>
              <a:ext uri="{FF2B5EF4-FFF2-40B4-BE49-F238E27FC236}">
                <a16:creationId xmlns:a16="http://schemas.microsoft.com/office/drawing/2014/main" id="{8995375A-D6E9-7419-DE27-14DAAB7ED2B7}"/>
              </a:ext>
            </a:extLst>
          </p:cNvPr>
          <p:cNvSpPr>
            <a:spLocks noGrp="1"/>
          </p:cNvSpPr>
          <p:nvPr>
            <p:ph type="dt" idx="10"/>
          </p:nvPr>
        </p:nvSpPr>
        <p:spPr/>
        <p:txBody>
          <a:bodyPr/>
          <a:lstStyle/>
          <a:p>
            <a:r>
              <a:rPr lang="en-US" dirty="0"/>
              <a:t>26-03-2024</a:t>
            </a:r>
          </a:p>
        </p:txBody>
      </p:sp>
      <p:sp>
        <p:nvSpPr>
          <p:cNvPr id="5" name="Footer Placeholder 4">
            <a:extLst>
              <a:ext uri="{FF2B5EF4-FFF2-40B4-BE49-F238E27FC236}">
                <a16:creationId xmlns:a16="http://schemas.microsoft.com/office/drawing/2014/main" id="{8C976176-896D-A6B6-FA24-F01F588B98F7}"/>
              </a:ext>
            </a:extLst>
          </p:cNvPr>
          <p:cNvSpPr>
            <a:spLocks noGrp="1"/>
          </p:cNvSpPr>
          <p:nvPr>
            <p:ph type="ftr" idx="11"/>
          </p:nvPr>
        </p:nvSpPr>
        <p:spPr>
          <a:xfrm>
            <a:off x="3124200" y="4666005"/>
            <a:ext cx="2895600" cy="273900"/>
          </a:xfrm>
        </p:spPr>
        <p:txBody>
          <a:bodyPr/>
          <a:lstStyle/>
          <a:p>
            <a:r>
              <a:rPr lang="en-US" dirty="0"/>
              <a:t>Department of Computer Science and Engineering</a:t>
            </a:r>
          </a:p>
        </p:txBody>
      </p:sp>
      <p:sp>
        <p:nvSpPr>
          <p:cNvPr id="6" name="Slide Number Placeholder 5">
            <a:extLst>
              <a:ext uri="{FF2B5EF4-FFF2-40B4-BE49-F238E27FC236}">
                <a16:creationId xmlns:a16="http://schemas.microsoft.com/office/drawing/2014/main" id="{B987F550-3E32-BAD3-1F89-51EE5F99AA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12" name="Picture 11">
            <a:extLst>
              <a:ext uri="{FF2B5EF4-FFF2-40B4-BE49-F238E27FC236}">
                <a16:creationId xmlns:a16="http://schemas.microsoft.com/office/drawing/2014/main" id="{D27257F8-63CC-E314-E081-4974FA8EF0CC}"/>
              </a:ext>
            </a:extLst>
          </p:cNvPr>
          <p:cNvPicPr>
            <a:picLocks noChangeAspect="1"/>
          </p:cNvPicPr>
          <p:nvPr/>
        </p:nvPicPr>
        <p:blipFill>
          <a:blip r:embed="rId2"/>
          <a:stretch>
            <a:fillRect/>
          </a:stretch>
        </p:blipFill>
        <p:spPr>
          <a:xfrm>
            <a:off x="307395" y="1188192"/>
            <a:ext cx="8529209" cy="2940896"/>
          </a:xfrm>
          <a:prstGeom prst="rect">
            <a:avLst/>
          </a:prstGeom>
        </p:spPr>
      </p:pic>
    </p:spTree>
    <p:extLst>
      <p:ext uri="{BB962C8B-B14F-4D97-AF65-F5344CB8AC3E}">
        <p14:creationId xmlns:p14="http://schemas.microsoft.com/office/powerpoint/2010/main" val="320228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4</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103215" y="414600"/>
            <a:ext cx="6117431" cy="627321"/>
          </a:xfrm>
        </p:spPr>
        <p:txBody>
          <a:bodyPr/>
          <a:lstStyle/>
          <a:p>
            <a:r>
              <a:rPr lang="en-US" sz="2800" dirty="0">
                <a:latin typeface="Times New Roman" panose="02020603050405020304" pitchFamily="18" charset="0"/>
                <a:cs typeface="Times New Roman" panose="02020603050405020304" pitchFamily="18" charset="0"/>
              </a:rPr>
              <a:t>Problem Statement</a:t>
            </a:r>
          </a:p>
        </p:txBody>
      </p:sp>
      <p:sp>
        <p:nvSpPr>
          <p:cNvPr id="14" name="TextBox 13"/>
          <p:cNvSpPr txBox="1"/>
          <p:nvPr/>
        </p:nvSpPr>
        <p:spPr>
          <a:xfrm>
            <a:off x="1290083" y="1325414"/>
            <a:ext cx="6655982" cy="2891790"/>
          </a:xfrm>
          <a:prstGeom prst="rect">
            <a:avLst/>
          </a:prstGeom>
          <a:noFill/>
        </p:spPr>
        <p:txBody>
          <a:bodyPr wrap="square" rtlCol="0">
            <a:spAutoFit/>
          </a:bodyPr>
          <a:lstStyle/>
          <a:p>
            <a:pPr algn="just"/>
            <a:r>
              <a:rPr dirty="0">
                <a:latin typeface="Times New Roman" panose="02020603050405020304"/>
                <a:cs typeface="Times New Roman" panose="02020603050405020304"/>
                <a:sym typeface="+mn-ea"/>
              </a:rPr>
              <a:t>The prevalent use of password-only authentication in online shopping platforms has led to vulnerabilities from both external attacks and insider threats. Current  methods, susceptible to password leaks and the risks associated with augmented password-authenticated key exchange (</a:t>
            </a:r>
            <a:r>
              <a:rPr dirty="0" err="1">
                <a:latin typeface="Times New Roman" panose="02020603050405020304"/>
                <a:cs typeface="Times New Roman" panose="02020603050405020304"/>
                <a:sym typeface="+mn-ea"/>
              </a:rPr>
              <a:t>aPAKE</a:t>
            </a:r>
            <a:r>
              <a:rPr dirty="0">
                <a:latin typeface="Times New Roman" panose="02020603050405020304"/>
                <a:cs typeface="Times New Roman" panose="02020603050405020304"/>
                <a:sym typeface="+mn-ea"/>
              </a:rPr>
              <a:t>), call for an innovative solution. This project introduces Honey Password Authenticated Key Exchange (HPAKE) to address these concerns. HPAKE implements a stringent registration process, mandating users to upload a text file and provide a secret key pair. This approach not only strengthens authentication but also proactively identifies potential password leaks. Given the limitations of existing methods in the realm of online shopping security, there is an urgent need for comprehensive solution like HPAKE. Its integration represents a substantial advancement, offering improved defense against both external adversaries and insider threats, thereby elevating the overall security of user credentials in the dynamic digital landscape.</a:t>
            </a:r>
            <a:endParaRPr dirty="0">
              <a:latin typeface="Times New Roman" panose="02020603050405020304"/>
              <a:cs typeface="Times New Roman" panose="02020603050405020304"/>
            </a:endParaRPr>
          </a:p>
          <a:p>
            <a:pPr algn="just"/>
            <a:endParaRPr lang="en-US" dirty="0">
              <a:latin typeface="Bookman Old Style" panose="02050604050505020204" pitchFamily="18" charset="0"/>
            </a:endParaRPr>
          </a:p>
        </p:txBody>
      </p:sp>
      <p:sp>
        <p:nvSpPr>
          <p:cNvPr id="9" name="Date Placeholder 8"/>
          <p:cNvSpPr>
            <a:spLocks noGrp="1"/>
          </p:cNvSpPr>
          <p:nvPr>
            <p:ph type="dt" idx="10"/>
          </p:nvPr>
        </p:nvSpPr>
        <p:spPr>
          <a:xfrm>
            <a:off x="457200" y="4728900"/>
            <a:ext cx="2133600" cy="273900"/>
          </a:xfrm>
        </p:spPr>
        <p:txBody>
          <a:bodyPr/>
          <a:lstStyle/>
          <a:p>
            <a:r>
              <a:rPr lang="en-US" dirty="0"/>
              <a:t>26-03-2024</a:t>
            </a:r>
          </a:p>
        </p:txBody>
      </p:sp>
      <p:sp>
        <p:nvSpPr>
          <p:cNvPr id="10" name="Footer Placeholder 9"/>
          <p:cNvSpPr>
            <a:spLocks noGrp="1"/>
          </p:cNvSpPr>
          <p:nvPr>
            <p:ph type="ftr" idx="11"/>
          </p:nvPr>
        </p:nvSpPr>
        <p:spPr>
          <a:xfrm>
            <a:off x="3124200" y="4656243"/>
            <a:ext cx="2895600" cy="273900"/>
          </a:xfrm>
        </p:spPr>
        <p:txBody>
          <a:bodyPr/>
          <a:lstStyle/>
          <a:p>
            <a:r>
              <a:rPr lang="en-US" dirty="0"/>
              <a:t>Department of Computer Science and Engineering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7" name="Date Placeholder 6"/>
          <p:cNvSpPr>
            <a:spLocks noGrp="1"/>
          </p:cNvSpPr>
          <p:nvPr>
            <p:ph type="dt" idx="10"/>
          </p:nvPr>
        </p:nvSpPr>
        <p:spPr>
          <a:xfrm>
            <a:off x="407194" y="4646984"/>
            <a:ext cx="2133600" cy="273900"/>
          </a:xfrm>
        </p:spPr>
        <p:txBody>
          <a:bodyPr/>
          <a:lstStyle/>
          <a:p>
            <a:r>
              <a:rPr lang="en-US" dirty="0"/>
              <a:t>26-03-2024</a:t>
            </a:r>
            <a:endParaRPr dirty="0"/>
          </a:p>
        </p:txBody>
      </p:sp>
      <p:sp>
        <p:nvSpPr>
          <p:cNvPr id="8" name="Footer Placeholder 7"/>
          <p:cNvSpPr>
            <a:spLocks noGrp="1"/>
          </p:cNvSpPr>
          <p:nvPr>
            <p:ph type="ftr" idx="11"/>
          </p:nvPr>
        </p:nvSpPr>
        <p:spPr>
          <a:xfrm>
            <a:off x="3124200" y="4646984"/>
            <a:ext cx="2895600" cy="273900"/>
          </a:xfrm>
        </p:spPr>
        <p:txBody>
          <a:bodyPr/>
          <a:lstStyle/>
          <a:p>
            <a:r>
              <a:rPr lang="en-US" dirty="0"/>
              <a:t>Department of Computer Science and Engineering</a:t>
            </a:r>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a:t>
            </a:fld>
            <a:endParaRPr lang="en-US"/>
          </a:p>
        </p:txBody>
      </p:sp>
      <p:pic>
        <p:nvPicPr>
          <p:cNvPr id="10" name="object 2"/>
          <p:cNvPicPr>
            <a:picLocks noGrp="1" noChangeAspect="1"/>
          </p:cNvPicPr>
          <p:nvPr>
            <p:ph type="pic" idx="2"/>
          </p:nvPr>
        </p:nvPicPr>
        <p:blipFill>
          <a:blip r:embed="rId2" cstate="print"/>
          <a:stretch>
            <a:fillRect/>
          </a:stretch>
        </p:blipFill>
        <p:spPr>
          <a:xfrm>
            <a:off x="1268098" y="1249625"/>
            <a:ext cx="6010591" cy="3111457"/>
          </a:xfrm>
          <a:prstGeom prst="rect">
            <a:avLst/>
          </a:prstGeom>
        </p:spPr>
      </p:pic>
      <p:sp>
        <p:nvSpPr>
          <p:cNvPr id="3" name="TextBox 2">
            <a:extLst>
              <a:ext uri="{FF2B5EF4-FFF2-40B4-BE49-F238E27FC236}">
                <a16:creationId xmlns:a16="http://schemas.microsoft.com/office/drawing/2014/main" id="{FEB8242A-4ACE-65FD-AB92-7DF95665E65B}"/>
              </a:ext>
            </a:extLst>
          </p:cNvPr>
          <p:cNvSpPr txBox="1"/>
          <p:nvPr/>
        </p:nvSpPr>
        <p:spPr>
          <a:xfrm>
            <a:off x="2540794" y="355549"/>
            <a:ext cx="45720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Proposed Method</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811054" y="331470"/>
            <a:ext cx="6117431" cy="627321"/>
          </a:xfrm>
        </p:spPr>
        <p:txBody>
          <a:bodyPr/>
          <a:lstStyle/>
          <a:p>
            <a:r>
              <a:rPr lang="en-US" sz="2800" dirty="0">
                <a:latin typeface="Times New Roman" panose="02020603050405020304" pitchFamily="18" charset="0"/>
                <a:cs typeface="Times New Roman" panose="02020603050405020304" pitchFamily="18" charset="0"/>
              </a:rPr>
              <a:t>Proposed Method</a:t>
            </a:r>
          </a:p>
        </p:txBody>
      </p:sp>
      <p:sp>
        <p:nvSpPr>
          <p:cNvPr id="3" name="Date Placeholder 2"/>
          <p:cNvSpPr>
            <a:spLocks noGrp="1"/>
          </p:cNvSpPr>
          <p:nvPr>
            <p:ph type="dt" idx="10"/>
          </p:nvPr>
        </p:nvSpPr>
        <p:spPr>
          <a:xfrm>
            <a:off x="457200" y="4654128"/>
            <a:ext cx="2133600" cy="273900"/>
          </a:xfrm>
        </p:spPr>
        <p:txBody>
          <a:bodyPr/>
          <a:lstStyle/>
          <a:p>
            <a:r>
              <a:rPr lang="en-US" dirty="0"/>
              <a:t>26-03-2024</a:t>
            </a:r>
          </a:p>
        </p:txBody>
      </p:sp>
      <p:sp>
        <p:nvSpPr>
          <p:cNvPr id="4" name="Footer Placeholder 3"/>
          <p:cNvSpPr>
            <a:spLocks noGrp="1"/>
          </p:cNvSpPr>
          <p:nvPr>
            <p:ph type="ftr" idx="11"/>
          </p:nvPr>
        </p:nvSpPr>
        <p:spPr>
          <a:xfrm>
            <a:off x="3124200" y="4685086"/>
            <a:ext cx="2895600" cy="273900"/>
          </a:xfrm>
        </p:spPr>
        <p:txBody>
          <a:bodyPr/>
          <a:lstStyle/>
          <a:p>
            <a:r>
              <a:rPr lang="en-US" dirty="0"/>
              <a:t>Department of Computer Science and Engineering</a:t>
            </a:r>
          </a:p>
        </p:txBody>
      </p:sp>
      <p:sp>
        <p:nvSpPr>
          <p:cNvPr id="5" name="Text Box 4"/>
          <p:cNvSpPr txBox="1"/>
          <p:nvPr/>
        </p:nvSpPr>
        <p:spPr>
          <a:xfrm>
            <a:off x="1049655" y="1316990"/>
            <a:ext cx="7045325" cy="2948305"/>
          </a:xfrm>
          <a:prstGeom prst="rect">
            <a:avLst/>
          </a:prstGeom>
          <a:noFill/>
        </p:spPr>
        <p:txBody>
          <a:bodyPr wrap="square" rtlCol="0" anchor="t">
            <a:noAutofit/>
          </a:bodyPr>
          <a:lstStyle/>
          <a:p>
            <a:pPr algn="just"/>
            <a:r>
              <a:rPr sz="1600" spc="-5" dirty="0">
                <a:latin typeface="Times New Roman" panose="02020603050405020304"/>
                <a:cs typeface="Times New Roman" panose="02020603050405020304"/>
                <a:sym typeface="+mn-ea"/>
              </a:rPr>
              <a:t>In</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proposed</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method</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password</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authenticated</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key</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exchange </a:t>
            </a:r>
            <a:r>
              <a:rPr sz="1600" dirty="0">
                <a:latin typeface="Times New Roman" panose="02020603050405020304"/>
                <a:cs typeface="Times New Roman" panose="02020603050405020304"/>
                <a:sym typeface="+mn-ea"/>
              </a:rPr>
              <a:t> mechanism </a:t>
            </a:r>
            <a:r>
              <a:rPr sz="1600" spc="-5" dirty="0">
                <a:latin typeface="Times New Roman" panose="02020603050405020304"/>
                <a:cs typeface="Times New Roman" panose="02020603050405020304"/>
                <a:sym typeface="+mn-ea"/>
              </a:rPr>
              <a:t>is </a:t>
            </a:r>
            <a:r>
              <a:rPr sz="1600" dirty="0">
                <a:latin typeface="Times New Roman" panose="02020603050405020304"/>
                <a:cs typeface="Times New Roman" panose="02020603050405020304"/>
                <a:sym typeface="+mn-ea"/>
              </a:rPr>
              <a:t>used to </a:t>
            </a:r>
            <a:r>
              <a:rPr sz="1600" spc="-5" dirty="0">
                <a:latin typeface="Times New Roman" panose="02020603050405020304"/>
                <a:cs typeface="Times New Roman" panose="02020603050405020304"/>
                <a:sym typeface="+mn-ea"/>
              </a:rPr>
              <a:t>secure </a:t>
            </a:r>
            <a:r>
              <a:rPr sz="1600" spc="-10" dirty="0">
                <a:latin typeface="Times New Roman" panose="02020603050405020304"/>
                <a:cs typeface="Times New Roman" panose="02020603050405020304"/>
                <a:sym typeface="+mn-ea"/>
              </a:rPr>
              <a:t>user </a:t>
            </a:r>
            <a:r>
              <a:rPr sz="1600" spc="-5" dirty="0">
                <a:latin typeface="Times New Roman" panose="02020603050405020304"/>
                <a:cs typeface="Times New Roman" panose="02020603050405020304"/>
                <a:sym typeface="+mn-ea"/>
              </a:rPr>
              <a:t>authentication process </a:t>
            </a:r>
            <a:r>
              <a:rPr sz="1600" dirty="0">
                <a:latin typeface="Times New Roman" panose="02020603050405020304"/>
                <a:cs typeface="Times New Roman" panose="02020603050405020304"/>
                <a:sym typeface="+mn-ea"/>
              </a:rPr>
              <a:t>using </a:t>
            </a:r>
            <a:r>
              <a:rPr sz="1600" spc="5"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(HPAKE)</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model</a:t>
            </a:r>
            <a:r>
              <a:rPr sz="1600" dirty="0">
                <a:latin typeface="Times New Roman" panose="02020603050405020304"/>
                <a:cs typeface="Times New Roman" panose="02020603050405020304"/>
                <a:sym typeface="+mn-ea"/>
              </a:rPr>
              <a:t> that</a:t>
            </a:r>
            <a:r>
              <a:rPr sz="1600" spc="5"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provides</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the</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theoretical</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basis</a:t>
            </a:r>
            <a:r>
              <a:rPr sz="1600" dirty="0">
                <a:latin typeface="Times New Roman" panose="02020603050405020304"/>
                <a:cs typeface="Times New Roman" panose="02020603050405020304"/>
                <a:sym typeface="+mn-ea"/>
              </a:rPr>
              <a:t> for</a:t>
            </a:r>
            <a:r>
              <a:rPr sz="1600" spc="5"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this </a:t>
            </a:r>
            <a:r>
              <a:rPr sz="1600" dirty="0">
                <a:latin typeface="Times New Roman" panose="02020603050405020304"/>
                <a:cs typeface="Times New Roman" panose="02020603050405020304"/>
                <a:sym typeface="+mn-ea"/>
              </a:rPr>
              <a:t> construction and </a:t>
            </a:r>
            <a:r>
              <a:rPr sz="1600" spc="-5" dirty="0">
                <a:latin typeface="Times New Roman" panose="02020603050405020304"/>
                <a:cs typeface="Times New Roman" panose="02020603050405020304"/>
                <a:sym typeface="+mn-ea"/>
              </a:rPr>
              <a:t>is backed </a:t>
            </a:r>
            <a:r>
              <a:rPr sz="1600" spc="-10" dirty="0">
                <a:latin typeface="Times New Roman" panose="02020603050405020304"/>
                <a:cs typeface="Times New Roman" panose="02020603050405020304"/>
                <a:sym typeface="+mn-ea"/>
              </a:rPr>
              <a:t>by </a:t>
            </a:r>
            <a:r>
              <a:rPr sz="1600" dirty="0">
                <a:latin typeface="Times New Roman" panose="02020603050405020304"/>
                <a:cs typeface="Times New Roman" panose="02020603050405020304"/>
                <a:sym typeface="+mn-ea"/>
              </a:rPr>
              <a:t>crypto </a:t>
            </a:r>
            <a:r>
              <a:rPr sz="1600" spc="-5" dirty="0">
                <a:latin typeface="Times New Roman" panose="02020603050405020304"/>
                <a:cs typeface="Times New Roman" panose="02020603050405020304"/>
                <a:sym typeface="+mn-ea"/>
              </a:rPr>
              <a:t>graphic proofs </a:t>
            </a:r>
            <a:r>
              <a:rPr sz="1600" dirty="0">
                <a:latin typeface="Times New Roman" panose="02020603050405020304"/>
                <a:cs typeface="Times New Roman" panose="02020603050405020304"/>
                <a:sym typeface="+mn-ea"/>
              </a:rPr>
              <a:t>of </a:t>
            </a:r>
            <a:r>
              <a:rPr sz="1600" spc="-5" dirty="0">
                <a:latin typeface="Times New Roman" panose="02020603050405020304"/>
                <a:cs typeface="Times New Roman" panose="02020603050405020304"/>
                <a:sym typeface="+mn-ea"/>
              </a:rPr>
              <a:t>security </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When user </a:t>
            </a:r>
            <a:r>
              <a:rPr sz="1600" dirty="0">
                <a:latin typeface="Times New Roman" panose="02020603050405020304"/>
                <a:cs typeface="Times New Roman" panose="02020603050405020304"/>
                <a:sym typeface="+mn-ea"/>
              </a:rPr>
              <a:t>registers with </a:t>
            </a:r>
            <a:r>
              <a:rPr sz="1600" spc="-5" dirty="0">
                <a:latin typeface="Times New Roman" panose="02020603050405020304"/>
                <a:cs typeface="Times New Roman" panose="02020603050405020304"/>
                <a:sym typeface="+mn-ea"/>
              </a:rPr>
              <a:t>application </a:t>
            </a:r>
            <a:r>
              <a:rPr sz="1600" dirty="0">
                <a:latin typeface="Times New Roman" panose="02020603050405020304"/>
                <a:cs typeface="Times New Roman" panose="02020603050405020304"/>
                <a:sym typeface="+mn-ea"/>
              </a:rPr>
              <a:t>a </a:t>
            </a:r>
            <a:r>
              <a:rPr sz="1600" spc="-5" dirty="0">
                <a:latin typeface="Times New Roman" panose="02020603050405020304"/>
                <a:cs typeface="Times New Roman" panose="02020603050405020304"/>
                <a:sym typeface="+mn-ea"/>
              </a:rPr>
              <a:t>security </a:t>
            </a:r>
            <a:r>
              <a:rPr sz="1600" spc="-10" dirty="0">
                <a:latin typeface="Times New Roman" panose="02020603050405020304"/>
                <a:cs typeface="Times New Roman" panose="02020603050405020304"/>
                <a:sym typeface="+mn-ea"/>
              </a:rPr>
              <a:t>key </a:t>
            </a:r>
            <a:r>
              <a:rPr sz="1600" dirty="0">
                <a:latin typeface="Times New Roman" panose="02020603050405020304"/>
                <a:cs typeface="Times New Roman" panose="02020603050405020304"/>
                <a:sym typeface="+mn-ea"/>
              </a:rPr>
              <a:t>with </a:t>
            </a:r>
            <a:r>
              <a:rPr sz="1600" spc="-5" dirty="0">
                <a:latin typeface="Times New Roman" panose="02020603050405020304"/>
                <a:cs typeface="Times New Roman" panose="02020603050405020304"/>
                <a:sym typeface="+mn-ea"/>
              </a:rPr>
              <a:t>unique </a:t>
            </a:r>
            <a:r>
              <a:rPr sz="1600" dirty="0">
                <a:latin typeface="Times New Roman" panose="02020603050405020304"/>
                <a:cs typeface="Times New Roman" panose="02020603050405020304"/>
                <a:sym typeface="+mn-ea"/>
              </a:rPr>
              <a:t> input </a:t>
            </a:r>
            <a:r>
              <a:rPr sz="1600" spc="-5" dirty="0">
                <a:latin typeface="Times New Roman" panose="02020603050405020304"/>
                <a:cs typeface="Times New Roman" panose="02020603050405020304"/>
                <a:sym typeface="+mn-ea"/>
              </a:rPr>
              <a:t>values </a:t>
            </a:r>
            <a:r>
              <a:rPr sz="1600" dirty="0">
                <a:latin typeface="Times New Roman" panose="02020603050405020304"/>
                <a:cs typeface="Times New Roman" panose="02020603050405020304"/>
                <a:sym typeface="+mn-ea"/>
              </a:rPr>
              <a:t>are taken in the </a:t>
            </a:r>
            <a:r>
              <a:rPr sz="1600" spc="-5" dirty="0">
                <a:latin typeface="Times New Roman" panose="02020603050405020304"/>
                <a:cs typeface="Times New Roman" panose="02020603050405020304"/>
                <a:sym typeface="+mn-ea"/>
              </a:rPr>
              <a:t>form </a:t>
            </a:r>
            <a:r>
              <a:rPr sz="1600" dirty="0">
                <a:latin typeface="Times New Roman" panose="02020603050405020304"/>
                <a:cs typeface="Times New Roman" panose="02020603050405020304"/>
                <a:sym typeface="+mn-ea"/>
              </a:rPr>
              <a:t>of text file </a:t>
            </a:r>
            <a:r>
              <a:rPr sz="1600" spc="-5" dirty="0">
                <a:latin typeface="Times New Roman" panose="02020603050405020304"/>
                <a:cs typeface="Times New Roman" panose="02020603050405020304"/>
                <a:sym typeface="+mn-ea"/>
              </a:rPr>
              <a:t>and </a:t>
            </a:r>
            <a:r>
              <a:rPr sz="1600" dirty="0">
                <a:latin typeface="Times New Roman" panose="02020603050405020304"/>
                <a:cs typeface="Times New Roman" panose="02020603050405020304"/>
                <a:sym typeface="+mn-ea"/>
              </a:rPr>
              <a:t>security </a:t>
            </a:r>
            <a:r>
              <a:rPr sz="1600" spc="-5" dirty="0">
                <a:latin typeface="Times New Roman" panose="02020603050405020304"/>
                <a:cs typeface="Times New Roman" panose="02020603050405020304"/>
                <a:sym typeface="+mn-ea"/>
              </a:rPr>
              <a:t>key for </a:t>
            </a:r>
            <a:r>
              <a:rPr sz="1600" spc="-434"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data </a:t>
            </a:r>
            <a:r>
              <a:rPr sz="1600" spc="-5" dirty="0">
                <a:latin typeface="Times New Roman" panose="02020603050405020304"/>
                <a:cs typeface="Times New Roman" panose="02020603050405020304"/>
                <a:sym typeface="+mn-ea"/>
              </a:rPr>
              <a:t>is generated</a:t>
            </a:r>
            <a:r>
              <a:rPr sz="1600" dirty="0">
                <a:latin typeface="Times New Roman" panose="02020603050405020304"/>
                <a:cs typeface="Times New Roman" panose="02020603050405020304"/>
                <a:sym typeface="+mn-ea"/>
              </a:rPr>
              <a:t> </a:t>
            </a:r>
            <a:r>
              <a:rPr sz="1600" spc="-10" dirty="0">
                <a:latin typeface="Times New Roman" panose="02020603050405020304"/>
                <a:cs typeface="Times New Roman" panose="02020603050405020304"/>
                <a:sym typeface="+mn-ea"/>
              </a:rPr>
              <a:t>by</a:t>
            </a:r>
            <a:r>
              <a:rPr sz="1600" spc="-5" dirty="0">
                <a:latin typeface="Times New Roman" panose="02020603050405020304"/>
                <a:cs typeface="Times New Roman" panose="02020603050405020304"/>
                <a:sym typeface="+mn-ea"/>
              </a:rPr>
              <a:t> server</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which</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is</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sent</a:t>
            </a:r>
            <a:r>
              <a:rPr sz="1600" dirty="0">
                <a:latin typeface="Times New Roman" panose="02020603050405020304"/>
                <a:cs typeface="Times New Roman" panose="02020603050405020304"/>
                <a:sym typeface="+mn-ea"/>
              </a:rPr>
              <a:t> to </a:t>
            </a:r>
            <a:r>
              <a:rPr sz="1600" spc="-5" dirty="0">
                <a:latin typeface="Times New Roman" panose="02020603050405020304"/>
                <a:cs typeface="Times New Roman" panose="02020603050405020304"/>
                <a:sym typeface="+mn-ea"/>
              </a:rPr>
              <a:t>user</a:t>
            </a:r>
            <a:r>
              <a:rPr sz="1600" spc="44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mail</a:t>
            </a:r>
            <a:r>
              <a:rPr sz="1600" spc="440"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id for </a:t>
            </a:r>
            <a:r>
              <a:rPr sz="1600" spc="5"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login. </a:t>
            </a:r>
            <a:r>
              <a:rPr sz="1600" spc="-5" dirty="0">
                <a:latin typeface="Times New Roman" panose="02020603050405020304"/>
                <a:cs typeface="Times New Roman" panose="02020603050405020304"/>
                <a:sym typeface="+mn-ea"/>
              </a:rPr>
              <a:t>User </a:t>
            </a:r>
            <a:r>
              <a:rPr sz="1600" dirty="0">
                <a:latin typeface="Times New Roman" panose="02020603050405020304"/>
                <a:cs typeface="Times New Roman" panose="02020603050405020304"/>
                <a:sym typeface="+mn-ea"/>
              </a:rPr>
              <a:t>need to login to </a:t>
            </a:r>
            <a:r>
              <a:rPr sz="1600" spc="-5" dirty="0">
                <a:latin typeface="Times New Roman" panose="02020603050405020304"/>
                <a:cs typeface="Times New Roman" panose="02020603050405020304"/>
                <a:sym typeface="+mn-ea"/>
              </a:rPr>
              <a:t>application </a:t>
            </a:r>
            <a:r>
              <a:rPr sz="1600" dirty="0">
                <a:latin typeface="Times New Roman" panose="02020603050405020304"/>
                <a:cs typeface="Times New Roman" panose="02020603050405020304"/>
                <a:sym typeface="+mn-ea"/>
              </a:rPr>
              <a:t>with </a:t>
            </a:r>
            <a:r>
              <a:rPr sz="1600" spc="-5" dirty="0">
                <a:latin typeface="Times New Roman" panose="02020603050405020304"/>
                <a:cs typeface="Times New Roman" panose="02020603050405020304"/>
                <a:sym typeface="+mn-ea"/>
              </a:rPr>
              <a:t>same security </a:t>
            </a:r>
            <a:r>
              <a:rPr sz="1600" spc="-10" dirty="0">
                <a:latin typeface="Times New Roman" panose="02020603050405020304"/>
                <a:cs typeface="Times New Roman" panose="02020603050405020304"/>
                <a:sym typeface="+mn-ea"/>
              </a:rPr>
              <a:t>key </a:t>
            </a:r>
            <a:r>
              <a:rPr sz="1600" spc="-5"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and </a:t>
            </a:r>
            <a:r>
              <a:rPr sz="1600" spc="-5" dirty="0">
                <a:latin typeface="Times New Roman" panose="02020603050405020304"/>
                <a:cs typeface="Times New Roman" panose="02020603050405020304"/>
                <a:sym typeface="+mn-ea"/>
              </a:rPr>
              <a:t>same </a:t>
            </a:r>
            <a:r>
              <a:rPr sz="1600" dirty="0">
                <a:latin typeface="Times New Roman" panose="02020603050405020304"/>
                <a:cs typeface="Times New Roman" panose="02020603050405020304"/>
                <a:sym typeface="+mn-ea"/>
              </a:rPr>
              <a:t>file </a:t>
            </a:r>
            <a:r>
              <a:rPr sz="1600" spc="-5" dirty="0">
                <a:latin typeface="Times New Roman" panose="02020603050405020304"/>
                <a:cs typeface="Times New Roman" panose="02020603050405020304"/>
                <a:sym typeface="+mn-ea"/>
              </a:rPr>
              <a:t>with same data </a:t>
            </a:r>
            <a:r>
              <a:rPr sz="1600" dirty="0">
                <a:latin typeface="Times New Roman" panose="02020603050405020304"/>
                <a:cs typeface="Times New Roman" panose="02020603050405020304"/>
                <a:sym typeface="+mn-ea"/>
              </a:rPr>
              <a:t>in </a:t>
            </a:r>
            <a:r>
              <a:rPr sz="1600" spc="-5" dirty="0">
                <a:latin typeface="Times New Roman" panose="02020603050405020304"/>
                <a:cs typeface="Times New Roman" panose="02020603050405020304"/>
                <a:sym typeface="+mn-ea"/>
              </a:rPr>
              <a:t>the </a:t>
            </a:r>
            <a:r>
              <a:rPr sz="1600" dirty="0">
                <a:latin typeface="Times New Roman" panose="02020603050405020304"/>
                <a:cs typeface="Times New Roman" panose="02020603050405020304"/>
                <a:sym typeface="+mn-ea"/>
              </a:rPr>
              <a:t>file. This </a:t>
            </a:r>
            <a:r>
              <a:rPr sz="1600" spc="-5" dirty="0">
                <a:latin typeface="Times New Roman" panose="02020603050405020304"/>
                <a:cs typeface="Times New Roman" panose="02020603050405020304"/>
                <a:sym typeface="+mn-ea"/>
              </a:rPr>
              <a:t>method is shown </a:t>
            </a:r>
            <a:r>
              <a:rPr sz="1600" dirty="0">
                <a:latin typeface="Times New Roman" panose="02020603050405020304"/>
                <a:cs typeface="Times New Roman" panose="02020603050405020304"/>
                <a:sym typeface="+mn-ea"/>
              </a:rPr>
              <a:t>in </a:t>
            </a:r>
            <a:r>
              <a:rPr sz="1600" spc="-434"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online </a:t>
            </a:r>
            <a:r>
              <a:rPr sz="1600" spc="-5" dirty="0">
                <a:latin typeface="Times New Roman" panose="02020603050405020304"/>
                <a:cs typeface="Times New Roman" panose="02020603050405020304"/>
                <a:sym typeface="+mn-ea"/>
              </a:rPr>
              <a:t>purchase </a:t>
            </a:r>
            <a:r>
              <a:rPr sz="1600" dirty="0">
                <a:latin typeface="Times New Roman" panose="02020603050405020304"/>
                <a:cs typeface="Times New Roman" panose="02020603050405020304"/>
                <a:sym typeface="+mn-ea"/>
              </a:rPr>
              <a:t>platform where fraud </a:t>
            </a:r>
            <a:r>
              <a:rPr sz="1600" spc="-5" dirty="0">
                <a:latin typeface="Times New Roman" panose="02020603050405020304"/>
                <a:cs typeface="Times New Roman" panose="02020603050405020304"/>
                <a:sym typeface="+mn-ea"/>
              </a:rPr>
              <a:t>transactions </a:t>
            </a:r>
            <a:r>
              <a:rPr sz="1600" dirty="0">
                <a:latin typeface="Times New Roman" panose="02020603050405020304"/>
                <a:cs typeface="Times New Roman" panose="02020603050405020304"/>
                <a:sym typeface="+mn-ea"/>
              </a:rPr>
              <a:t>from </a:t>
            </a:r>
            <a:r>
              <a:rPr sz="1600" spc="-5" dirty="0">
                <a:latin typeface="Times New Roman" panose="02020603050405020304"/>
                <a:cs typeface="Times New Roman" panose="02020603050405020304"/>
                <a:sym typeface="+mn-ea"/>
              </a:rPr>
              <a:t>users </a:t>
            </a:r>
            <a:r>
              <a:rPr sz="1600" dirty="0">
                <a:latin typeface="Times New Roman" panose="02020603050405020304"/>
                <a:cs typeface="Times New Roman" panose="02020603050405020304"/>
                <a:sym typeface="+mn-ea"/>
              </a:rPr>
              <a:t> </a:t>
            </a:r>
            <a:r>
              <a:rPr sz="1600" spc="-5" dirty="0">
                <a:latin typeface="Times New Roman" panose="02020603050405020304"/>
                <a:cs typeface="Times New Roman" panose="02020603050405020304"/>
                <a:sym typeface="+mn-ea"/>
              </a:rPr>
              <a:t>with</a:t>
            </a:r>
            <a:r>
              <a:rPr sz="1600" spc="-10"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wrong</a:t>
            </a:r>
            <a:r>
              <a:rPr sz="1600" spc="5"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payment</a:t>
            </a:r>
            <a:r>
              <a:rPr sz="1600" spc="-20"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details</a:t>
            </a:r>
            <a:r>
              <a:rPr sz="1600" spc="-25"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are blocked</a:t>
            </a:r>
            <a:r>
              <a:rPr sz="1600" spc="-10"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by</a:t>
            </a:r>
            <a:r>
              <a:rPr sz="1600" spc="-15" dirty="0">
                <a:latin typeface="Times New Roman" panose="02020603050405020304"/>
                <a:cs typeface="Times New Roman" panose="02020603050405020304"/>
                <a:sym typeface="+mn-ea"/>
              </a:rPr>
              <a:t> </a:t>
            </a:r>
            <a:r>
              <a:rPr sz="1600" dirty="0">
                <a:latin typeface="Times New Roman" panose="02020603050405020304"/>
                <a:cs typeface="Times New Roman" panose="02020603050405020304"/>
                <a:sym typeface="+mn-ea"/>
              </a:rPr>
              <a:t>admin.</a:t>
            </a:r>
            <a:endParaRPr lang="en-US" sz="1600" dirty="0">
              <a:latin typeface="Times New Roman" panose="02020603050405020304"/>
              <a:cs typeface="Times New Roman" panose="02020603050405020304"/>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17784" y="318294"/>
            <a:ext cx="6117431" cy="627321"/>
          </a:xfrm>
        </p:spPr>
        <p:txBody>
          <a:bodyPr/>
          <a:lstStyle/>
          <a:p>
            <a:r>
              <a:rPr lang="en-US" sz="2800" dirty="0">
                <a:latin typeface="Times New Roman" panose="02020603050405020304" pitchFamily="18" charset="0"/>
                <a:cs typeface="Times New Roman" panose="02020603050405020304" pitchFamily="18" charset="0"/>
              </a:rPr>
              <a:t>Proposed Method</a:t>
            </a:r>
          </a:p>
        </p:txBody>
      </p:sp>
      <p:sp>
        <p:nvSpPr>
          <p:cNvPr id="3" name="Date Placeholder 2"/>
          <p:cNvSpPr>
            <a:spLocks noGrp="1"/>
          </p:cNvSpPr>
          <p:nvPr>
            <p:ph type="dt" idx="10"/>
          </p:nvPr>
        </p:nvSpPr>
        <p:spPr>
          <a:xfrm>
            <a:off x="457200" y="4688256"/>
            <a:ext cx="2133600" cy="273900"/>
          </a:xfrm>
        </p:spPr>
        <p:txBody>
          <a:bodyPr/>
          <a:lstStyle/>
          <a:p>
            <a:r>
              <a:rPr lang="en-US" dirty="0"/>
              <a:t>26-03-2024</a:t>
            </a:r>
          </a:p>
        </p:txBody>
      </p:sp>
      <p:sp>
        <p:nvSpPr>
          <p:cNvPr id="4" name="Footer Placeholder 3"/>
          <p:cNvSpPr>
            <a:spLocks noGrp="1"/>
          </p:cNvSpPr>
          <p:nvPr>
            <p:ph type="ftr" idx="11"/>
          </p:nvPr>
        </p:nvSpPr>
        <p:spPr>
          <a:xfrm>
            <a:off x="3124200" y="4688256"/>
            <a:ext cx="2895600" cy="273900"/>
          </a:xfrm>
        </p:spPr>
        <p:txBody>
          <a:bodyPr/>
          <a:lstStyle/>
          <a:p>
            <a:r>
              <a:rPr lang="en-US" dirty="0"/>
              <a:t>Department of Computer Science and Engineering</a:t>
            </a:r>
          </a:p>
        </p:txBody>
      </p:sp>
      <p:sp>
        <p:nvSpPr>
          <p:cNvPr id="6" name="Text Box 5"/>
          <p:cNvSpPr txBox="1"/>
          <p:nvPr/>
        </p:nvSpPr>
        <p:spPr>
          <a:xfrm>
            <a:off x="1196340" y="1359535"/>
            <a:ext cx="6634480" cy="2461260"/>
          </a:xfrm>
          <a:prstGeom prst="rect">
            <a:avLst/>
          </a:prstGeom>
          <a:noFill/>
        </p:spPr>
        <p:txBody>
          <a:bodyPr wrap="square" rtlCol="0" anchor="t">
            <a:spAutoFit/>
          </a:bodyPr>
          <a:lstStyle/>
          <a:p>
            <a:pPr marL="12700" marR="5080" algn="just">
              <a:lnSpc>
                <a:spcPct val="100000"/>
              </a:lnSpc>
              <a:spcBef>
                <a:spcPts val="105"/>
              </a:spcBef>
            </a:pPr>
            <a:r>
              <a:rPr spc="-5" dirty="0">
                <a:latin typeface="Times New Roman" panose="02020603050405020304"/>
                <a:cs typeface="Times New Roman" panose="02020603050405020304"/>
                <a:sym typeface="+mn-ea"/>
              </a:rPr>
              <a:t>HPAKE Extra enhances </a:t>
            </a:r>
            <a:r>
              <a:rPr dirty="0">
                <a:latin typeface="Times New Roman" panose="02020603050405020304"/>
                <a:cs typeface="Times New Roman" panose="02020603050405020304"/>
                <a:sym typeface="+mn-ea"/>
              </a:rPr>
              <a:t>security </a:t>
            </a:r>
            <a:r>
              <a:rPr spc="-5" dirty="0">
                <a:latin typeface="Times New Roman" panose="02020603050405020304"/>
                <a:cs typeface="Times New Roman" panose="02020603050405020304"/>
                <a:sym typeface="+mn-ea"/>
              </a:rPr>
              <a:t>through </a:t>
            </a:r>
            <a:r>
              <a:rPr dirty="0">
                <a:latin typeface="Times New Roman" panose="02020603050405020304"/>
                <a:cs typeface="Times New Roman" panose="02020603050405020304"/>
                <a:sym typeface="+mn-ea"/>
              </a:rPr>
              <a:t>an </a:t>
            </a:r>
            <a:r>
              <a:rPr spc="-5" dirty="0">
                <a:latin typeface="Times New Roman" panose="02020603050405020304"/>
                <a:cs typeface="Times New Roman" panose="02020603050405020304"/>
                <a:sym typeface="+mn-ea"/>
              </a:rPr>
              <a:t>AES-encrypted server-authenticated channel, </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safeguarding communication. </a:t>
            </a:r>
            <a:r>
              <a:rPr spc="-10" dirty="0">
                <a:latin typeface="Times New Roman" panose="02020603050405020304"/>
                <a:cs typeface="Times New Roman" panose="02020603050405020304"/>
                <a:sym typeface="+mn-ea"/>
              </a:rPr>
              <a:t>It </a:t>
            </a:r>
            <a:r>
              <a:rPr spc="-5" dirty="0">
                <a:latin typeface="Times New Roman" panose="02020603050405020304"/>
                <a:cs typeface="Times New Roman" panose="02020603050405020304"/>
                <a:sym typeface="+mn-ea"/>
              </a:rPr>
              <a:t>employs honeywords generated via </a:t>
            </a:r>
            <a:r>
              <a:rPr dirty="0">
                <a:latin typeface="Times New Roman" panose="02020603050405020304"/>
                <a:cs typeface="Times New Roman" panose="02020603050405020304"/>
                <a:sym typeface="+mn-ea"/>
              </a:rPr>
              <a:t>a </a:t>
            </a:r>
            <a:r>
              <a:rPr spc="-5" dirty="0">
                <a:latin typeface="Times New Roman" panose="02020603050405020304"/>
                <a:cs typeface="Times New Roman" panose="02020603050405020304"/>
                <a:sym typeface="+mn-ea"/>
              </a:rPr>
              <a:t>probability model, </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adding complexity </a:t>
            </a:r>
            <a:r>
              <a:rPr dirty="0">
                <a:latin typeface="Times New Roman" panose="02020603050405020304"/>
                <a:cs typeface="Times New Roman" panose="02020603050405020304"/>
                <a:sym typeface="+mn-ea"/>
              </a:rPr>
              <a:t>to </a:t>
            </a:r>
            <a:r>
              <a:rPr spc="-5" dirty="0">
                <a:latin typeface="Times New Roman" panose="02020603050405020304"/>
                <a:cs typeface="Times New Roman" panose="02020603050405020304"/>
                <a:sym typeface="+mn-ea"/>
              </a:rPr>
              <a:t>thwart potential attacks. The honeychecker validates </a:t>
            </a:r>
            <a:r>
              <a:rPr spc="5" dirty="0">
                <a:latin typeface="Times New Roman" panose="02020603050405020304"/>
                <a:cs typeface="Times New Roman" panose="02020603050405020304"/>
                <a:sym typeface="+mn-ea"/>
              </a:rPr>
              <a:t>the </a:t>
            </a:r>
            <a:r>
              <a:rPr spc="-5" dirty="0">
                <a:latin typeface="Times New Roman" panose="02020603050405020304"/>
                <a:cs typeface="Times New Roman" panose="02020603050405020304"/>
                <a:sym typeface="+mn-ea"/>
              </a:rPr>
              <a:t>authenticity </a:t>
            </a:r>
            <a:r>
              <a:rPr dirty="0">
                <a:latin typeface="Times New Roman" panose="02020603050405020304"/>
                <a:cs typeface="Times New Roman" panose="02020603050405020304"/>
                <a:sym typeface="+mn-ea"/>
              </a:rPr>
              <a:t> of</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honeywords,</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bolstering</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the</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authentication</a:t>
            </a:r>
            <a:r>
              <a:rPr dirty="0">
                <a:latin typeface="Times New Roman" panose="02020603050405020304"/>
                <a:cs typeface="Times New Roman" panose="02020603050405020304"/>
                <a:sym typeface="+mn-ea"/>
              </a:rPr>
              <a:t> process.</a:t>
            </a:r>
            <a:r>
              <a:rPr spc="5"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A</a:t>
            </a:r>
            <a:r>
              <a:rPr spc="5"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secure</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channel</a:t>
            </a:r>
            <a:r>
              <a:rPr dirty="0">
                <a:latin typeface="Times New Roman" panose="02020603050405020304"/>
                <a:cs typeface="Times New Roman" panose="02020603050405020304"/>
                <a:sym typeface="+mn-ea"/>
              </a:rPr>
              <a:t> between</a:t>
            </a:r>
            <a:r>
              <a:rPr spc="5"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the </a:t>
            </a:r>
            <a:r>
              <a:rPr spc="-5" dirty="0">
                <a:latin typeface="Times New Roman" panose="02020603050405020304"/>
                <a:cs typeface="Times New Roman" panose="02020603050405020304"/>
                <a:sym typeface="+mn-ea"/>
              </a:rPr>
              <a:t> authentication</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server</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and</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honeychecker</a:t>
            </a:r>
            <a:r>
              <a:rPr dirty="0">
                <a:latin typeface="Times New Roman" panose="02020603050405020304"/>
                <a:cs typeface="Times New Roman" panose="02020603050405020304"/>
                <a:sym typeface="+mn-ea"/>
              </a:rPr>
              <a:t> ensures</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confidential</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information</a:t>
            </a:r>
            <a:r>
              <a:rPr dirty="0">
                <a:latin typeface="Times New Roman" panose="02020603050405020304"/>
                <a:cs typeface="Times New Roman" panose="02020603050405020304"/>
                <a:sym typeface="+mn-ea"/>
              </a:rPr>
              <a:t> exchange. </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Notably,</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the </a:t>
            </a:r>
            <a:r>
              <a:rPr spc="-5" dirty="0">
                <a:latin typeface="Times New Roman" panose="02020603050405020304"/>
                <a:cs typeface="Times New Roman" panose="02020603050405020304"/>
                <a:sym typeface="+mn-ea"/>
              </a:rPr>
              <a:t>protocol</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strictly prohibits</a:t>
            </a:r>
            <a:r>
              <a:rPr spc="340"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server access to </a:t>
            </a:r>
            <a:r>
              <a:rPr spc="-5" dirty="0">
                <a:latin typeface="Times New Roman" panose="02020603050405020304"/>
                <a:cs typeface="Times New Roman" panose="02020603050405020304"/>
                <a:sym typeface="+mn-ea"/>
              </a:rPr>
              <a:t>password</a:t>
            </a:r>
            <a:r>
              <a:rPr spc="34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plaintext,</a:t>
            </a:r>
            <a:r>
              <a:rPr spc="34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mitigating </a:t>
            </a:r>
            <a:r>
              <a:rPr spc="-5" dirty="0">
                <a:latin typeface="Times New Roman" panose="02020603050405020304"/>
                <a:cs typeface="Times New Roman" panose="02020603050405020304"/>
                <a:sym typeface="+mn-ea"/>
              </a:rPr>
              <a:t> risks associated with real-password-based methods. HPAKE Extra prioritizes alternative, </a:t>
            </a:r>
            <a:r>
              <a:rPr dirty="0">
                <a:latin typeface="Times New Roman" panose="02020603050405020304"/>
                <a:cs typeface="Times New Roman" panose="02020603050405020304"/>
                <a:sym typeface="+mn-ea"/>
              </a:rPr>
              <a:t> secure </a:t>
            </a:r>
            <a:r>
              <a:rPr spc="-5" dirty="0">
                <a:latin typeface="Times New Roman" panose="02020603050405020304"/>
                <a:cs typeface="Times New Roman" panose="02020603050405020304"/>
                <a:sym typeface="+mn-ea"/>
              </a:rPr>
              <a:t>approaches, contributing to </a:t>
            </a:r>
            <a:r>
              <a:rPr dirty="0">
                <a:latin typeface="Times New Roman" panose="02020603050405020304"/>
                <a:cs typeface="Times New Roman" panose="02020603050405020304"/>
                <a:sym typeface="+mn-ea"/>
              </a:rPr>
              <a:t>a </a:t>
            </a:r>
            <a:r>
              <a:rPr spc="-10" dirty="0">
                <a:latin typeface="Times New Roman" panose="02020603050405020304"/>
                <a:cs typeface="Times New Roman" panose="02020603050405020304"/>
                <a:sym typeface="+mn-ea"/>
              </a:rPr>
              <a:t>robust </a:t>
            </a:r>
            <a:r>
              <a:rPr spc="-5" dirty="0">
                <a:latin typeface="Times New Roman" panose="02020603050405020304"/>
                <a:cs typeface="Times New Roman" panose="02020603050405020304"/>
                <a:sym typeface="+mn-ea"/>
              </a:rPr>
              <a:t>authentication system. This comprehensive </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framework</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strengthens</a:t>
            </a:r>
            <a:r>
              <a:rPr dirty="0">
                <a:latin typeface="Times New Roman" panose="02020603050405020304"/>
                <a:cs typeface="Times New Roman" panose="02020603050405020304"/>
                <a:sym typeface="+mn-ea"/>
              </a:rPr>
              <a:t> user</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credential</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protection</a:t>
            </a:r>
            <a:r>
              <a:rPr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and</a:t>
            </a:r>
            <a:r>
              <a:rPr spc="-5" dirty="0">
                <a:latin typeface="Times New Roman" panose="02020603050405020304"/>
                <a:cs typeface="Times New Roman" panose="02020603050405020304"/>
                <a:sym typeface="+mn-ea"/>
              </a:rPr>
              <a:t> system</a:t>
            </a:r>
            <a:r>
              <a:rPr spc="34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integrity.</a:t>
            </a:r>
            <a:r>
              <a:rPr spc="340"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In</a:t>
            </a:r>
            <a:r>
              <a:rPr spc="350"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essence, </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HPAKE</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Extra</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combines</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encryption,</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honeywords,</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and</a:t>
            </a:r>
            <a:r>
              <a:rPr dirty="0">
                <a:latin typeface="Times New Roman" panose="02020603050405020304"/>
                <a:cs typeface="Times New Roman" panose="02020603050405020304"/>
                <a:sym typeface="+mn-ea"/>
              </a:rPr>
              <a:t> secure</a:t>
            </a:r>
            <a:r>
              <a:rPr spc="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channels</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to</a:t>
            </a:r>
            <a:r>
              <a:rPr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fortify </a:t>
            </a:r>
            <a:r>
              <a:rPr dirty="0">
                <a:latin typeface="Times New Roman" panose="02020603050405020304"/>
                <a:cs typeface="Times New Roman" panose="02020603050405020304"/>
                <a:sym typeface="+mn-ea"/>
              </a:rPr>
              <a:t> authentication in</a:t>
            </a:r>
            <a:r>
              <a:rPr spc="-45"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an innovative</a:t>
            </a:r>
            <a:r>
              <a:rPr spc="-45"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and</a:t>
            </a:r>
            <a:r>
              <a:rPr spc="-10"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secure</a:t>
            </a:r>
            <a:r>
              <a:rPr spc="-1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manner.</a:t>
            </a:r>
            <a:endParaRPr lang="en-US" spc="-5" dirty="0">
              <a:latin typeface="Times New Roman" panose="02020603050405020304"/>
              <a:cs typeface="Times New Roman" panose="02020603050405020304"/>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240444" y="350230"/>
            <a:ext cx="6117431" cy="627321"/>
          </a:xfrm>
        </p:spPr>
        <p:txBody>
          <a:bodyPr/>
          <a:lstStyle/>
          <a:p>
            <a:r>
              <a:rPr lang="en-US" sz="2800" dirty="0">
                <a:latin typeface="Times New Roman" panose="02020603050405020304" pitchFamily="18" charset="0"/>
                <a:cs typeface="Times New Roman" panose="02020603050405020304" pitchFamily="18" charset="0"/>
              </a:rPr>
              <a:t>Experiment Environment </a:t>
            </a:r>
          </a:p>
        </p:txBody>
      </p:sp>
      <p:sp>
        <p:nvSpPr>
          <p:cNvPr id="4" name="Date Placeholder 3"/>
          <p:cNvSpPr>
            <a:spLocks noGrp="1"/>
          </p:cNvSpPr>
          <p:nvPr>
            <p:ph type="dt" idx="10"/>
          </p:nvPr>
        </p:nvSpPr>
        <p:spPr/>
        <p:txBody>
          <a:bodyPr/>
          <a:lstStyle/>
          <a:p>
            <a:r>
              <a:rPr lang="en-US" dirty="0"/>
              <a:t>26-03-2024</a:t>
            </a:r>
          </a:p>
        </p:txBody>
      </p:sp>
      <p:sp>
        <p:nvSpPr>
          <p:cNvPr id="6" name="Footer Placeholder 5"/>
          <p:cNvSpPr>
            <a:spLocks noGrp="1"/>
          </p:cNvSpPr>
          <p:nvPr>
            <p:ph type="ftr" idx="11"/>
          </p:nvPr>
        </p:nvSpPr>
        <p:spPr>
          <a:xfrm>
            <a:off x="3124200" y="4661272"/>
            <a:ext cx="2895600" cy="273900"/>
          </a:xfrm>
        </p:spPr>
        <p:txBody>
          <a:bodyPr/>
          <a:lstStyle/>
          <a:p>
            <a:r>
              <a:rPr lang="en-US" dirty="0"/>
              <a:t>Department of Computer Science and Engineering</a:t>
            </a:r>
          </a:p>
        </p:txBody>
      </p:sp>
      <p:sp>
        <p:nvSpPr>
          <p:cNvPr id="3" name="Text Box 2"/>
          <p:cNvSpPr txBox="1"/>
          <p:nvPr/>
        </p:nvSpPr>
        <p:spPr>
          <a:xfrm>
            <a:off x="905510" y="1214755"/>
            <a:ext cx="7587615" cy="3001645"/>
          </a:xfrm>
          <a:prstGeom prst="rect">
            <a:avLst/>
          </a:prstGeom>
          <a:noFill/>
        </p:spPr>
        <p:txBody>
          <a:bodyPr wrap="square" rtlCol="0" anchor="t">
            <a:noAutofit/>
          </a:bodyPr>
          <a:lstStyle/>
          <a:p>
            <a:pPr marL="240665">
              <a:lnSpc>
                <a:spcPct val="100000"/>
              </a:lnSpc>
              <a:spcBef>
                <a:spcPts val="100"/>
              </a:spcBef>
            </a:pPr>
            <a:r>
              <a:rPr sz="1800" b="1" dirty="0">
                <a:latin typeface="Times New Roman" panose="02020603050405020304"/>
                <a:cs typeface="Times New Roman" panose="02020603050405020304"/>
                <a:sym typeface="+mn-ea"/>
              </a:rPr>
              <a:t>Software</a:t>
            </a:r>
            <a:r>
              <a:rPr sz="1800" b="1" spc="-40" dirty="0">
                <a:latin typeface="Times New Roman" panose="02020603050405020304"/>
                <a:cs typeface="Times New Roman" panose="02020603050405020304"/>
                <a:sym typeface="+mn-ea"/>
              </a:rPr>
              <a:t> </a:t>
            </a:r>
            <a:r>
              <a:rPr sz="1800" b="1" spc="-5" dirty="0">
                <a:latin typeface="Times New Roman" panose="02020603050405020304"/>
                <a:cs typeface="Times New Roman" panose="02020603050405020304"/>
                <a:sym typeface="+mn-ea"/>
              </a:rPr>
              <a:t>Requirements:</a:t>
            </a:r>
            <a:endParaRPr sz="1800" dirty="0">
              <a:latin typeface="Times New Roman" panose="02020603050405020304"/>
              <a:cs typeface="Times New Roman" panose="02020603050405020304"/>
            </a:endParaRPr>
          </a:p>
          <a:p>
            <a:pPr marL="354965" indent="-342900">
              <a:lnSpc>
                <a:spcPct val="100000"/>
              </a:lnSpc>
              <a:spcBef>
                <a:spcPts val="1500"/>
              </a:spcBef>
              <a:buFont typeface="Wingdings" panose="05000000000000000000"/>
              <a:buChar char=""/>
              <a:tabLst>
                <a:tab pos="354965" algn="l"/>
                <a:tab pos="355600" algn="l"/>
                <a:tab pos="3670300" algn="l"/>
                <a:tab pos="4584700" algn="l"/>
              </a:tabLst>
            </a:pPr>
            <a:r>
              <a:rPr sz="1800" dirty="0">
                <a:latin typeface="Times New Roman" panose="02020603050405020304"/>
                <a:cs typeface="Times New Roman" panose="02020603050405020304"/>
                <a:sym typeface="+mn-ea"/>
              </a:rPr>
              <a:t>Operating</a:t>
            </a:r>
            <a:r>
              <a:rPr sz="1800" spc="-15"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System	-	Windows</a:t>
            </a:r>
            <a:r>
              <a:rPr sz="1800" spc="-5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XP</a:t>
            </a:r>
            <a:endParaRPr sz="1800" dirty="0">
              <a:latin typeface="Times New Roman" panose="02020603050405020304"/>
              <a:cs typeface="Times New Roman" panose="02020603050405020304"/>
            </a:endParaRPr>
          </a:p>
          <a:p>
            <a:pPr marL="354965" indent="-342900">
              <a:lnSpc>
                <a:spcPct val="100000"/>
              </a:lnSpc>
              <a:spcBef>
                <a:spcPts val="1680"/>
              </a:spcBef>
              <a:buFont typeface="Wingdings" panose="05000000000000000000"/>
              <a:buChar char=""/>
              <a:tabLst>
                <a:tab pos="354965" algn="l"/>
                <a:tab pos="355600" algn="l"/>
                <a:tab pos="3670300" algn="l"/>
                <a:tab pos="4089400" algn="l"/>
              </a:tabLst>
            </a:pPr>
            <a:r>
              <a:rPr sz="1800" dirty="0">
                <a:latin typeface="Times New Roman" panose="02020603050405020304"/>
                <a:cs typeface="Times New Roman" panose="02020603050405020304"/>
                <a:sym typeface="+mn-ea"/>
              </a:rPr>
              <a:t>Coding Language	-</a:t>
            </a:r>
            <a:r>
              <a:rPr lang="en-IN" sz="1800"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Java/J2E</a:t>
            </a:r>
            <a:r>
              <a:rPr sz="1800" spc="5" dirty="0">
                <a:latin typeface="Times New Roman" panose="02020603050405020304"/>
                <a:cs typeface="Times New Roman" panose="02020603050405020304"/>
                <a:sym typeface="+mn-ea"/>
              </a:rPr>
              <a:t>E(</a:t>
            </a:r>
            <a:r>
              <a:rPr sz="1800" spc="-5" dirty="0">
                <a:latin typeface="Times New Roman" panose="02020603050405020304"/>
                <a:cs typeface="Times New Roman" panose="02020603050405020304"/>
                <a:sym typeface="+mn-ea"/>
              </a:rPr>
              <a:t>J</a:t>
            </a:r>
            <a:r>
              <a:rPr sz="1800" spc="-15" dirty="0">
                <a:latin typeface="Times New Roman" panose="02020603050405020304"/>
                <a:cs typeface="Times New Roman" panose="02020603050405020304"/>
                <a:sym typeface="+mn-ea"/>
              </a:rPr>
              <a:t>S</a:t>
            </a:r>
            <a:r>
              <a:rPr sz="1800" spc="-5" dirty="0">
                <a:latin typeface="Times New Roman" panose="02020603050405020304"/>
                <a:cs typeface="Times New Roman" panose="02020603050405020304"/>
                <a:sym typeface="+mn-ea"/>
              </a:rPr>
              <a:t>P,Servl</a:t>
            </a:r>
            <a:r>
              <a:rPr sz="1800" dirty="0">
                <a:latin typeface="Times New Roman" panose="02020603050405020304"/>
                <a:cs typeface="Times New Roman" panose="02020603050405020304"/>
                <a:sym typeface="+mn-ea"/>
              </a:rPr>
              <a:t>e</a:t>
            </a:r>
            <a:r>
              <a:rPr sz="1800" spc="10" dirty="0">
                <a:latin typeface="Times New Roman" panose="02020603050405020304"/>
                <a:cs typeface="Times New Roman" panose="02020603050405020304"/>
                <a:sym typeface="+mn-ea"/>
              </a:rPr>
              <a:t>t</a:t>
            </a:r>
            <a:r>
              <a:rPr sz="1800" dirty="0">
                <a:latin typeface="Times New Roman" panose="02020603050405020304"/>
                <a:cs typeface="Times New Roman" panose="02020603050405020304"/>
                <a:sym typeface="+mn-ea"/>
              </a:rPr>
              <a:t>)</a:t>
            </a:r>
            <a:endParaRPr sz="1800" dirty="0">
              <a:latin typeface="Times New Roman" panose="02020603050405020304"/>
              <a:cs typeface="Times New Roman" panose="02020603050405020304"/>
            </a:endParaRPr>
          </a:p>
          <a:p>
            <a:pPr marL="354965" indent="-342900">
              <a:lnSpc>
                <a:spcPct val="100000"/>
              </a:lnSpc>
              <a:spcBef>
                <a:spcPts val="1680"/>
              </a:spcBef>
              <a:buFont typeface="Wingdings" panose="05000000000000000000"/>
              <a:buChar char=""/>
              <a:tabLst>
                <a:tab pos="354965" algn="l"/>
                <a:tab pos="355600" algn="l"/>
                <a:tab pos="3670300" algn="l"/>
                <a:tab pos="4584700" algn="l"/>
              </a:tabLst>
            </a:pPr>
            <a:r>
              <a:rPr lang="en-US" sz="1800" dirty="0">
                <a:latin typeface="Times New Roman" panose="02020603050405020304"/>
                <a:cs typeface="Times New Roman" panose="02020603050405020304"/>
                <a:sym typeface="+mn-ea"/>
              </a:rPr>
              <a:t>IDE</a:t>
            </a:r>
            <a:r>
              <a:rPr sz="1800" dirty="0">
                <a:latin typeface="Times New Roman" panose="02020603050405020304"/>
                <a:cs typeface="Times New Roman" panose="02020603050405020304"/>
                <a:sym typeface="+mn-ea"/>
              </a:rPr>
              <a:t>	-	</a:t>
            </a:r>
            <a:r>
              <a:rPr lang="en-US" sz="1800" dirty="0" err="1">
                <a:latin typeface="Times New Roman" panose="02020603050405020304"/>
                <a:cs typeface="Times New Roman" panose="02020603050405020304"/>
                <a:sym typeface="+mn-ea"/>
              </a:rPr>
              <a:t>Netbeans</a:t>
            </a:r>
            <a:endParaRPr sz="1800" dirty="0">
              <a:latin typeface="Times New Roman" panose="02020603050405020304"/>
              <a:cs typeface="Times New Roman" panose="02020603050405020304"/>
            </a:endParaRPr>
          </a:p>
          <a:p>
            <a:pPr marL="354965" indent="-342900">
              <a:lnSpc>
                <a:spcPct val="100000"/>
              </a:lnSpc>
              <a:spcBef>
                <a:spcPts val="1685"/>
              </a:spcBef>
              <a:buFont typeface="Wingdings" panose="05000000000000000000"/>
              <a:buChar char=""/>
              <a:tabLst>
                <a:tab pos="354965" algn="l"/>
                <a:tab pos="355600" algn="l"/>
                <a:tab pos="3670300" algn="l"/>
                <a:tab pos="4584700" algn="l"/>
              </a:tabLst>
            </a:pPr>
            <a:r>
              <a:rPr sz="1800" dirty="0">
                <a:latin typeface="Times New Roman" panose="02020603050405020304"/>
                <a:cs typeface="Times New Roman" panose="02020603050405020304"/>
                <a:sym typeface="+mn-ea"/>
              </a:rPr>
              <a:t>Back</a:t>
            </a:r>
            <a:r>
              <a:rPr sz="1800" spc="-10"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End	-	MySQL</a:t>
            </a:r>
            <a:endParaRPr lang="en-US" sz="1800" dirty="0">
              <a:latin typeface="Times New Roman" panose="02020603050405020304"/>
              <a:cs typeface="Times New Roman" panose="02020603050405020304"/>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2075499" y="375776"/>
            <a:ext cx="5486400" cy="425100"/>
          </a:xfrm>
        </p:spPr>
        <p:txBody>
          <a:bodyPr/>
          <a:lstStyle/>
          <a:p>
            <a:r>
              <a:rPr lang="en-US" sz="2800" b="0" dirty="0">
                <a:latin typeface="Times New Roman" panose="02020603050405020304" pitchFamily="18" charset="0"/>
                <a:cs typeface="Times New Roman" panose="02020603050405020304" pitchFamily="18" charset="0"/>
              </a:rPr>
              <a:t>Experiment Screen shots </a:t>
            </a:r>
          </a:p>
        </p:txBody>
      </p:sp>
      <p:sp>
        <p:nvSpPr>
          <p:cNvPr id="4" name="Date Placeholder 3"/>
          <p:cNvSpPr>
            <a:spLocks noGrp="1"/>
          </p:cNvSpPr>
          <p:nvPr>
            <p:ph type="dt" idx="10"/>
          </p:nvPr>
        </p:nvSpPr>
        <p:spPr/>
        <p:txBody>
          <a:bodyPr/>
          <a:lstStyle/>
          <a:p>
            <a:r>
              <a:rPr lang="en-US" dirty="0"/>
              <a:t>26-03-2024</a:t>
            </a:r>
          </a:p>
        </p:txBody>
      </p:sp>
      <p:sp>
        <p:nvSpPr>
          <p:cNvPr id="6" name="Footer Placeholder 5"/>
          <p:cNvSpPr>
            <a:spLocks noGrp="1"/>
          </p:cNvSpPr>
          <p:nvPr>
            <p:ph type="ftr" idx="11"/>
          </p:nvPr>
        </p:nvSpPr>
        <p:spPr>
          <a:xfrm>
            <a:off x="3124200" y="4702970"/>
            <a:ext cx="2895600" cy="273900"/>
          </a:xfrm>
        </p:spPr>
        <p:txBody>
          <a:bodyPr/>
          <a:lstStyle/>
          <a:p>
            <a:r>
              <a:rPr lang="en-US" dirty="0"/>
              <a:t>Department of Computer Science and Engineering</a:t>
            </a:r>
          </a:p>
        </p:txBody>
      </p:sp>
      <p:pic>
        <p:nvPicPr>
          <p:cNvPr id="3" name="Picture Placeholder 2" descr="home"/>
          <p:cNvPicPr>
            <a:picLocks noGrp="1" noChangeAspect="1"/>
          </p:cNvPicPr>
          <p:nvPr>
            <p:ph type="pic" idx="2"/>
          </p:nvPr>
        </p:nvPicPr>
        <p:blipFill>
          <a:blip r:embed="rId3"/>
          <a:stretch>
            <a:fillRect/>
          </a:stretch>
        </p:blipFill>
        <p:spPr>
          <a:xfrm>
            <a:off x="1447165" y="1272540"/>
            <a:ext cx="5486400" cy="2810510"/>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929</Words>
  <Application>Microsoft Office PowerPoint</Application>
  <PresentationFormat>On-screen Show (16:9)</PresentationFormat>
  <Paragraphs>95</Paragraphs>
  <Slides>16</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Calibri</vt:lpstr>
      <vt:lpstr>Times New Roman</vt:lpstr>
      <vt:lpstr>Bookman Old Style</vt:lpstr>
      <vt:lpstr>Söhne</vt:lpstr>
      <vt:lpstr>Wingdings</vt:lpstr>
      <vt:lpstr>KaTeX_Main</vt:lpstr>
      <vt:lpstr>Noto Sans Symbols</vt:lpstr>
      <vt:lpstr>Arial</vt:lpstr>
      <vt:lpstr>Trebuchet MS</vt:lpstr>
      <vt:lpstr>1_Office Theme</vt:lpstr>
      <vt:lpstr>Secure authentication method using Honey  key Password in Online Shopping</vt:lpstr>
      <vt:lpstr>Introduction</vt:lpstr>
      <vt:lpstr>Introduction</vt:lpstr>
      <vt:lpstr>Problem Statement</vt:lpstr>
      <vt:lpstr>PowerPoint Presentation</vt:lpstr>
      <vt:lpstr>Proposed Method</vt:lpstr>
      <vt:lpstr>Proposed Method</vt:lpstr>
      <vt:lpstr>Experiment Environment </vt:lpstr>
      <vt:lpstr>Experiment Screen shots </vt:lpstr>
      <vt:lpstr>Admin Page </vt:lpstr>
      <vt:lpstr>PowerPoint Presentation</vt:lpstr>
      <vt:lpstr>Experiment Screen shots </vt:lpstr>
      <vt:lpstr>Experiment Screen shots </vt:lpstr>
      <vt:lpstr>Experiment Screen shots </vt:lpstr>
      <vt:lpstr>Finding </vt:lpstr>
      <vt:lpstr>Justification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manidhar araganlapally</cp:lastModifiedBy>
  <cp:revision>21</cp:revision>
  <dcterms:created xsi:type="dcterms:W3CDTF">2024-03-24T12:01:00Z</dcterms:created>
  <dcterms:modified xsi:type="dcterms:W3CDTF">2024-03-25T18:20:12Z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AE3D6DEB96204AE2BDCC0B91D624D350_12</vt:lpwstr>
  </property>
  <property fmtid="{D5CDD505-2E9C-101B-9397-08002B2CF9AE}" pid="3" name="KSOProductBuildVer">
    <vt:lpwstr>1033-12.2.0.13489</vt:lpwstr>
  </property>
</Properties>
</file>